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21619"/>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89952" autoAdjust="0"/>
  </p:normalViewPr>
  <p:slideViewPr>
    <p:cSldViewPr snapToGrid="0" snapToObjects="1">
      <p:cViewPr varScale="1">
        <p:scale>
          <a:sx n="64" d="100"/>
          <a:sy n="64" d="100"/>
        </p:scale>
        <p:origin x="78" y="8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C0CA8-B81E-4B91-B00F-5845EAFEE731}"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MY"/>
        </a:p>
      </dgm:t>
    </dgm:pt>
    <dgm:pt modelId="{E6C47427-A11A-4037-818F-DAF7934B00BA}">
      <dgm:prSet custT="1"/>
      <dgm:spPr/>
      <dgm:t>
        <a:bodyPr/>
        <a:lstStyle/>
        <a:p>
          <a:r>
            <a:rPr lang="en-US" sz="1600"/>
            <a:t>Send GET request to API</a:t>
          </a:r>
          <a:endParaRPr lang="en-MY" sz="1600"/>
        </a:p>
      </dgm:t>
    </dgm:pt>
    <dgm:pt modelId="{1F4A26D3-069F-4CE6-92E8-FB46C177A9C3}" type="parTrans" cxnId="{95D49C2C-1C4C-466D-A328-D83D4D1AA92E}">
      <dgm:prSet/>
      <dgm:spPr/>
      <dgm:t>
        <a:bodyPr/>
        <a:lstStyle/>
        <a:p>
          <a:endParaRPr lang="en-MY" sz="1600"/>
        </a:p>
      </dgm:t>
    </dgm:pt>
    <dgm:pt modelId="{BECB6EC3-D229-454B-8183-EE3EC45BF47D}" type="sibTrans" cxnId="{95D49C2C-1C4C-466D-A328-D83D4D1AA92E}">
      <dgm:prSet custT="1"/>
      <dgm:spPr/>
      <dgm:t>
        <a:bodyPr/>
        <a:lstStyle/>
        <a:p>
          <a:endParaRPr lang="en-MY" sz="1800"/>
        </a:p>
      </dgm:t>
    </dgm:pt>
    <dgm:pt modelId="{8D8B0E5F-D2FF-44E5-8E61-5D7F253D6D0E}">
      <dgm:prSet custT="1"/>
      <dgm:spPr/>
      <dgm:t>
        <a:bodyPr/>
        <a:lstStyle/>
        <a:p>
          <a:r>
            <a:rPr lang="en-US" sz="1600" dirty="0"/>
            <a:t>Extract nested data</a:t>
          </a:r>
          <a:endParaRPr lang="en-MY" sz="1600" dirty="0"/>
        </a:p>
      </dgm:t>
    </dgm:pt>
    <dgm:pt modelId="{812596D0-3D26-4C1D-A4EA-D80C4B4746FE}" type="parTrans" cxnId="{E25445F3-739D-4344-9260-2F9AF7C629BD}">
      <dgm:prSet/>
      <dgm:spPr/>
      <dgm:t>
        <a:bodyPr/>
        <a:lstStyle/>
        <a:p>
          <a:endParaRPr lang="en-MY" sz="1600"/>
        </a:p>
      </dgm:t>
    </dgm:pt>
    <dgm:pt modelId="{236911B3-CE39-4050-B3E2-D33ED378ECC5}" type="sibTrans" cxnId="{E25445F3-739D-4344-9260-2F9AF7C629BD}">
      <dgm:prSet custT="1"/>
      <dgm:spPr/>
      <dgm:t>
        <a:bodyPr/>
        <a:lstStyle/>
        <a:p>
          <a:endParaRPr lang="en-MY" sz="1800"/>
        </a:p>
      </dgm:t>
    </dgm:pt>
    <dgm:pt modelId="{7AAB002B-7923-422E-8870-031FAA1FFCEB}">
      <dgm:prSet custT="1"/>
      <dgm:spPr/>
      <dgm:t>
        <a:bodyPr/>
        <a:lstStyle/>
        <a:p>
          <a:r>
            <a:rPr lang="en-US" sz="1600"/>
            <a:t>Convert data format</a:t>
          </a:r>
          <a:endParaRPr lang="en-MY" sz="1600"/>
        </a:p>
      </dgm:t>
    </dgm:pt>
    <dgm:pt modelId="{21491DD6-5AAE-4946-983E-F4E0B82D0FB2}" type="parTrans" cxnId="{E8311006-EAE6-4085-A3EB-4C79EF985A50}">
      <dgm:prSet/>
      <dgm:spPr/>
      <dgm:t>
        <a:bodyPr/>
        <a:lstStyle/>
        <a:p>
          <a:endParaRPr lang="en-MY" sz="1600"/>
        </a:p>
      </dgm:t>
    </dgm:pt>
    <dgm:pt modelId="{7DEF04EA-0D05-41DA-A697-09B82DD3939C}" type="sibTrans" cxnId="{E8311006-EAE6-4085-A3EB-4C79EF985A50}">
      <dgm:prSet custT="1"/>
      <dgm:spPr/>
      <dgm:t>
        <a:bodyPr/>
        <a:lstStyle/>
        <a:p>
          <a:endParaRPr lang="en-MY" sz="1800"/>
        </a:p>
      </dgm:t>
    </dgm:pt>
    <dgm:pt modelId="{81086BCA-71F1-46D4-816E-4AAF7FF09C30}">
      <dgm:prSet custT="1"/>
      <dgm:spPr/>
      <dgm:t>
        <a:bodyPr/>
        <a:lstStyle/>
        <a:p>
          <a:r>
            <a:rPr lang="en-US" sz="1600" dirty="0"/>
            <a:t>Use defined functions to generate specific columns of data</a:t>
          </a:r>
          <a:endParaRPr lang="en-MY" sz="1600" dirty="0"/>
        </a:p>
      </dgm:t>
    </dgm:pt>
    <dgm:pt modelId="{A557EE20-4A2F-4B92-A8AF-9021D0A68A4D}" type="parTrans" cxnId="{27BE884E-93F6-44D2-990A-A53A29677C7E}">
      <dgm:prSet/>
      <dgm:spPr/>
      <dgm:t>
        <a:bodyPr/>
        <a:lstStyle/>
        <a:p>
          <a:endParaRPr lang="en-MY" sz="1600"/>
        </a:p>
      </dgm:t>
    </dgm:pt>
    <dgm:pt modelId="{5798906B-2633-4D08-8701-5A57A74099D0}" type="sibTrans" cxnId="{27BE884E-93F6-44D2-990A-A53A29677C7E}">
      <dgm:prSet custT="1"/>
      <dgm:spPr/>
      <dgm:t>
        <a:bodyPr/>
        <a:lstStyle/>
        <a:p>
          <a:endParaRPr lang="en-MY" sz="1800"/>
        </a:p>
      </dgm:t>
    </dgm:pt>
    <dgm:pt modelId="{56D55914-6C50-46FC-A58F-7B0AEF99B713}">
      <dgm:prSet custT="1"/>
      <dgm:spPr/>
      <dgm:t>
        <a:bodyPr/>
        <a:lstStyle/>
        <a:p>
          <a:r>
            <a:rPr lang="en-US" sz="1600" dirty="0"/>
            <a:t>Combine separate columns into a </a:t>
          </a:r>
          <a:r>
            <a:rPr lang="en-US" sz="1600" dirty="0" err="1"/>
            <a:t>DataFrame</a:t>
          </a:r>
          <a:endParaRPr lang="en-MY" sz="1600" dirty="0"/>
        </a:p>
      </dgm:t>
    </dgm:pt>
    <dgm:pt modelId="{0B8E4098-5522-4A5E-AE3F-BA3399DC04F5}" type="parTrans" cxnId="{BC94B567-121E-40C2-9217-0423C3B3FA84}">
      <dgm:prSet/>
      <dgm:spPr/>
      <dgm:t>
        <a:bodyPr/>
        <a:lstStyle/>
        <a:p>
          <a:endParaRPr lang="en-MY" sz="1600"/>
        </a:p>
      </dgm:t>
    </dgm:pt>
    <dgm:pt modelId="{E1AC1DC5-784C-4D56-B8AA-ADC36351D828}" type="sibTrans" cxnId="{BC94B567-121E-40C2-9217-0423C3B3FA84}">
      <dgm:prSet/>
      <dgm:spPr/>
      <dgm:t>
        <a:bodyPr/>
        <a:lstStyle/>
        <a:p>
          <a:endParaRPr lang="en-MY" sz="1600"/>
        </a:p>
      </dgm:t>
    </dgm:pt>
    <dgm:pt modelId="{8074D2D7-237D-43A0-B151-88361FE2ED4C}">
      <dgm:prSet/>
      <dgm:spPr/>
      <dgm:t>
        <a:bodyPr/>
        <a:lstStyle/>
        <a:p>
          <a:r>
            <a:rPr lang="en-US" sz="1600" dirty="0"/>
            <a:t>Filter out all launches with rockets other than the Falcon 9</a:t>
          </a:r>
          <a:endParaRPr lang="en-MY" sz="1600" dirty="0"/>
        </a:p>
      </dgm:t>
    </dgm:pt>
    <dgm:pt modelId="{CDFD89F3-D670-4714-9F8E-2B9164903648}" type="parTrans" cxnId="{3677A16D-FD7B-4E01-B007-60FCB257EA47}">
      <dgm:prSet/>
      <dgm:spPr/>
      <dgm:t>
        <a:bodyPr/>
        <a:lstStyle/>
        <a:p>
          <a:endParaRPr lang="en-MY" sz="1600"/>
        </a:p>
      </dgm:t>
    </dgm:pt>
    <dgm:pt modelId="{0F2D440B-1A54-4994-8AB4-2E306856E7BC}" type="sibTrans" cxnId="{3677A16D-FD7B-4E01-B007-60FCB257EA47}">
      <dgm:prSet/>
      <dgm:spPr/>
      <dgm:t>
        <a:bodyPr/>
        <a:lstStyle/>
        <a:p>
          <a:endParaRPr lang="en-MY" sz="1600"/>
        </a:p>
      </dgm:t>
    </dgm:pt>
    <dgm:pt modelId="{9E9D25F9-70C8-4D03-8786-52E3715E7FCB}">
      <dgm:prSet/>
      <dgm:spPr/>
      <dgm:t>
        <a:bodyPr/>
        <a:lstStyle/>
        <a:p>
          <a:r>
            <a:rPr lang="en-US" sz="1600" dirty="0"/>
            <a:t>Handle missing value</a:t>
          </a:r>
          <a:endParaRPr lang="en-MY" sz="1600" dirty="0"/>
        </a:p>
      </dgm:t>
    </dgm:pt>
    <dgm:pt modelId="{01E5E41E-33E5-4405-8A76-98432E06A1F9}" type="parTrans" cxnId="{F2237EE0-E962-465E-94A2-BF959B72D850}">
      <dgm:prSet/>
      <dgm:spPr/>
      <dgm:t>
        <a:bodyPr/>
        <a:lstStyle/>
        <a:p>
          <a:endParaRPr lang="en-MY" sz="1600"/>
        </a:p>
      </dgm:t>
    </dgm:pt>
    <dgm:pt modelId="{091951B5-8797-484C-897F-85366521EA1C}" type="sibTrans" cxnId="{F2237EE0-E962-465E-94A2-BF959B72D850}">
      <dgm:prSet/>
      <dgm:spPr/>
      <dgm:t>
        <a:bodyPr/>
        <a:lstStyle/>
        <a:p>
          <a:endParaRPr lang="en-MY" sz="1600"/>
        </a:p>
      </dgm:t>
    </dgm:pt>
    <dgm:pt modelId="{7D6FC127-474F-4CD6-AE23-ABE2F400318B}" type="pres">
      <dgm:prSet presAssocID="{1DAC0CA8-B81E-4B91-B00F-5845EAFEE731}" presName="Name0" presStyleCnt="0">
        <dgm:presLayoutVars>
          <dgm:dir/>
          <dgm:animLvl val="lvl"/>
          <dgm:resizeHandles val="exact"/>
        </dgm:presLayoutVars>
      </dgm:prSet>
      <dgm:spPr/>
    </dgm:pt>
    <dgm:pt modelId="{570F9B83-4DC4-4104-9769-05B618B9D6E1}" type="pres">
      <dgm:prSet presAssocID="{9E9D25F9-70C8-4D03-8786-52E3715E7FCB}" presName="boxAndChildren" presStyleCnt="0"/>
      <dgm:spPr/>
    </dgm:pt>
    <dgm:pt modelId="{1BE15409-3355-455E-A460-E018431A9201}" type="pres">
      <dgm:prSet presAssocID="{9E9D25F9-70C8-4D03-8786-52E3715E7FCB}" presName="parentTextBox" presStyleLbl="node1" presStyleIdx="0" presStyleCnt="7"/>
      <dgm:spPr/>
    </dgm:pt>
    <dgm:pt modelId="{35A241B7-B9CD-492A-ABFA-5CB3989C3B72}" type="pres">
      <dgm:prSet presAssocID="{0F2D440B-1A54-4994-8AB4-2E306856E7BC}" presName="sp" presStyleCnt="0"/>
      <dgm:spPr/>
    </dgm:pt>
    <dgm:pt modelId="{810681B3-2961-4D45-9DA1-C2FE057F12E3}" type="pres">
      <dgm:prSet presAssocID="{8074D2D7-237D-43A0-B151-88361FE2ED4C}" presName="arrowAndChildren" presStyleCnt="0"/>
      <dgm:spPr/>
    </dgm:pt>
    <dgm:pt modelId="{26AD4457-5B93-4358-8034-B67B5E250D8A}" type="pres">
      <dgm:prSet presAssocID="{8074D2D7-237D-43A0-B151-88361FE2ED4C}" presName="parentTextArrow" presStyleLbl="node1" presStyleIdx="1" presStyleCnt="7"/>
      <dgm:spPr/>
    </dgm:pt>
    <dgm:pt modelId="{DA3771EF-6428-46E6-AE4D-1046308843B9}" type="pres">
      <dgm:prSet presAssocID="{E1AC1DC5-784C-4D56-B8AA-ADC36351D828}" presName="sp" presStyleCnt="0"/>
      <dgm:spPr/>
    </dgm:pt>
    <dgm:pt modelId="{44B5F85F-8AB0-4E63-AF3B-C5336D0EEE70}" type="pres">
      <dgm:prSet presAssocID="{56D55914-6C50-46FC-A58F-7B0AEF99B713}" presName="arrowAndChildren" presStyleCnt="0"/>
      <dgm:spPr/>
    </dgm:pt>
    <dgm:pt modelId="{2F65F2D7-DF5F-48B6-BCFD-95D18BD2F69D}" type="pres">
      <dgm:prSet presAssocID="{56D55914-6C50-46FC-A58F-7B0AEF99B713}" presName="parentTextArrow" presStyleLbl="node1" presStyleIdx="2" presStyleCnt="7"/>
      <dgm:spPr/>
    </dgm:pt>
    <dgm:pt modelId="{E4AB8FEA-306F-48EF-975C-2A4A11CC3D66}" type="pres">
      <dgm:prSet presAssocID="{5798906B-2633-4D08-8701-5A57A74099D0}" presName="sp" presStyleCnt="0"/>
      <dgm:spPr/>
    </dgm:pt>
    <dgm:pt modelId="{B74DEE05-2540-4CE4-A7E5-B6F45545C27D}" type="pres">
      <dgm:prSet presAssocID="{81086BCA-71F1-46D4-816E-4AAF7FF09C30}" presName="arrowAndChildren" presStyleCnt="0"/>
      <dgm:spPr/>
    </dgm:pt>
    <dgm:pt modelId="{04779D8E-4560-4EFF-B6B0-B74595798854}" type="pres">
      <dgm:prSet presAssocID="{81086BCA-71F1-46D4-816E-4AAF7FF09C30}" presName="parentTextArrow" presStyleLbl="node1" presStyleIdx="3" presStyleCnt="7"/>
      <dgm:spPr/>
    </dgm:pt>
    <dgm:pt modelId="{540A77AA-28CE-4C5C-BB63-D4109207D653}" type="pres">
      <dgm:prSet presAssocID="{7DEF04EA-0D05-41DA-A697-09B82DD3939C}" presName="sp" presStyleCnt="0"/>
      <dgm:spPr/>
    </dgm:pt>
    <dgm:pt modelId="{0922A52C-0350-4B31-A325-FB3A0D605D54}" type="pres">
      <dgm:prSet presAssocID="{7AAB002B-7923-422E-8870-031FAA1FFCEB}" presName="arrowAndChildren" presStyleCnt="0"/>
      <dgm:spPr/>
    </dgm:pt>
    <dgm:pt modelId="{2703B3FD-7D95-40AC-899E-3BC98FD4AA49}" type="pres">
      <dgm:prSet presAssocID="{7AAB002B-7923-422E-8870-031FAA1FFCEB}" presName="parentTextArrow" presStyleLbl="node1" presStyleIdx="4" presStyleCnt="7"/>
      <dgm:spPr/>
    </dgm:pt>
    <dgm:pt modelId="{C40F5921-A072-48D7-83C6-2DFC17B46B8F}" type="pres">
      <dgm:prSet presAssocID="{236911B3-CE39-4050-B3E2-D33ED378ECC5}" presName="sp" presStyleCnt="0"/>
      <dgm:spPr/>
    </dgm:pt>
    <dgm:pt modelId="{A4A0D581-CAE4-4389-99D4-C68CCC6052AF}" type="pres">
      <dgm:prSet presAssocID="{8D8B0E5F-D2FF-44E5-8E61-5D7F253D6D0E}" presName="arrowAndChildren" presStyleCnt="0"/>
      <dgm:spPr/>
    </dgm:pt>
    <dgm:pt modelId="{9C9F7ACA-5465-4AF7-9EEB-1BE50C79D32A}" type="pres">
      <dgm:prSet presAssocID="{8D8B0E5F-D2FF-44E5-8E61-5D7F253D6D0E}" presName="parentTextArrow" presStyleLbl="node1" presStyleIdx="5" presStyleCnt="7"/>
      <dgm:spPr/>
    </dgm:pt>
    <dgm:pt modelId="{ED44A0F2-D20C-45B9-9239-3AA5008AFFAC}" type="pres">
      <dgm:prSet presAssocID="{BECB6EC3-D229-454B-8183-EE3EC45BF47D}" presName="sp" presStyleCnt="0"/>
      <dgm:spPr/>
    </dgm:pt>
    <dgm:pt modelId="{2B59E444-D260-4DDF-BFE3-DBAA47CCA819}" type="pres">
      <dgm:prSet presAssocID="{E6C47427-A11A-4037-818F-DAF7934B00BA}" presName="arrowAndChildren" presStyleCnt="0"/>
      <dgm:spPr/>
    </dgm:pt>
    <dgm:pt modelId="{80CECC11-AD22-40E9-A329-20C5800469D3}" type="pres">
      <dgm:prSet presAssocID="{E6C47427-A11A-4037-818F-DAF7934B00BA}" presName="parentTextArrow" presStyleLbl="node1" presStyleIdx="6" presStyleCnt="7" custLinFactNeighborY="-20"/>
      <dgm:spPr/>
    </dgm:pt>
  </dgm:ptLst>
  <dgm:cxnLst>
    <dgm:cxn modelId="{E8311006-EAE6-4085-A3EB-4C79EF985A50}" srcId="{1DAC0CA8-B81E-4B91-B00F-5845EAFEE731}" destId="{7AAB002B-7923-422E-8870-031FAA1FFCEB}" srcOrd="2" destOrd="0" parTransId="{21491DD6-5AAE-4946-983E-F4E0B82D0FB2}" sibTransId="{7DEF04EA-0D05-41DA-A697-09B82DD3939C}"/>
    <dgm:cxn modelId="{3657BF0B-26B2-4FFE-9248-3BB0CEAA9607}" type="presOf" srcId="{56D55914-6C50-46FC-A58F-7B0AEF99B713}" destId="{2F65F2D7-DF5F-48B6-BCFD-95D18BD2F69D}" srcOrd="0" destOrd="0" presId="urn:microsoft.com/office/officeart/2005/8/layout/process4"/>
    <dgm:cxn modelId="{95D49C2C-1C4C-466D-A328-D83D4D1AA92E}" srcId="{1DAC0CA8-B81E-4B91-B00F-5845EAFEE731}" destId="{E6C47427-A11A-4037-818F-DAF7934B00BA}" srcOrd="0" destOrd="0" parTransId="{1F4A26D3-069F-4CE6-92E8-FB46C177A9C3}" sibTransId="{BECB6EC3-D229-454B-8183-EE3EC45BF47D}"/>
    <dgm:cxn modelId="{BC94B567-121E-40C2-9217-0423C3B3FA84}" srcId="{1DAC0CA8-B81E-4B91-B00F-5845EAFEE731}" destId="{56D55914-6C50-46FC-A58F-7B0AEF99B713}" srcOrd="4" destOrd="0" parTransId="{0B8E4098-5522-4A5E-AE3F-BA3399DC04F5}" sibTransId="{E1AC1DC5-784C-4D56-B8AA-ADC36351D828}"/>
    <dgm:cxn modelId="{3677A16D-FD7B-4E01-B007-60FCB257EA47}" srcId="{1DAC0CA8-B81E-4B91-B00F-5845EAFEE731}" destId="{8074D2D7-237D-43A0-B151-88361FE2ED4C}" srcOrd="5" destOrd="0" parTransId="{CDFD89F3-D670-4714-9F8E-2B9164903648}" sibTransId="{0F2D440B-1A54-4994-8AB4-2E306856E7BC}"/>
    <dgm:cxn modelId="{27BE884E-93F6-44D2-990A-A53A29677C7E}" srcId="{1DAC0CA8-B81E-4B91-B00F-5845EAFEE731}" destId="{81086BCA-71F1-46D4-816E-4AAF7FF09C30}" srcOrd="3" destOrd="0" parTransId="{A557EE20-4A2F-4B92-A8AF-9021D0A68A4D}" sibTransId="{5798906B-2633-4D08-8701-5A57A74099D0}"/>
    <dgm:cxn modelId="{B066808D-1DBB-48CE-BCCC-7BA64C9CA08E}" type="presOf" srcId="{81086BCA-71F1-46D4-816E-4AAF7FF09C30}" destId="{04779D8E-4560-4EFF-B6B0-B74595798854}" srcOrd="0" destOrd="0" presId="urn:microsoft.com/office/officeart/2005/8/layout/process4"/>
    <dgm:cxn modelId="{C70F33AE-E627-4CF7-B560-70649EE4CEBA}" type="presOf" srcId="{E6C47427-A11A-4037-818F-DAF7934B00BA}" destId="{80CECC11-AD22-40E9-A329-20C5800469D3}" srcOrd="0" destOrd="0" presId="urn:microsoft.com/office/officeart/2005/8/layout/process4"/>
    <dgm:cxn modelId="{CC52A7BE-37E1-425A-BD89-2EEDFC994D84}" type="presOf" srcId="{1DAC0CA8-B81E-4B91-B00F-5845EAFEE731}" destId="{7D6FC127-474F-4CD6-AE23-ABE2F400318B}" srcOrd="0" destOrd="0" presId="urn:microsoft.com/office/officeart/2005/8/layout/process4"/>
    <dgm:cxn modelId="{94A5B4C2-60A4-4CDC-9654-E892692E624A}" type="presOf" srcId="{8D8B0E5F-D2FF-44E5-8E61-5D7F253D6D0E}" destId="{9C9F7ACA-5465-4AF7-9EEB-1BE50C79D32A}" srcOrd="0" destOrd="0" presId="urn:microsoft.com/office/officeart/2005/8/layout/process4"/>
    <dgm:cxn modelId="{8EBA87D0-EBDB-4C38-BBF6-5B521840AFD4}" type="presOf" srcId="{7AAB002B-7923-422E-8870-031FAA1FFCEB}" destId="{2703B3FD-7D95-40AC-899E-3BC98FD4AA49}" srcOrd="0" destOrd="0" presId="urn:microsoft.com/office/officeart/2005/8/layout/process4"/>
    <dgm:cxn modelId="{F2237EE0-E962-465E-94A2-BF959B72D850}" srcId="{1DAC0CA8-B81E-4B91-B00F-5845EAFEE731}" destId="{9E9D25F9-70C8-4D03-8786-52E3715E7FCB}" srcOrd="6" destOrd="0" parTransId="{01E5E41E-33E5-4405-8A76-98432E06A1F9}" sibTransId="{091951B5-8797-484C-897F-85366521EA1C}"/>
    <dgm:cxn modelId="{4B31EBE1-5FF3-406F-AB62-FCB78038F045}" type="presOf" srcId="{9E9D25F9-70C8-4D03-8786-52E3715E7FCB}" destId="{1BE15409-3355-455E-A460-E018431A9201}" srcOrd="0" destOrd="0" presId="urn:microsoft.com/office/officeart/2005/8/layout/process4"/>
    <dgm:cxn modelId="{8EC8F3E6-3C76-49A5-8F8D-4E83646495D8}" type="presOf" srcId="{8074D2D7-237D-43A0-B151-88361FE2ED4C}" destId="{26AD4457-5B93-4358-8034-B67B5E250D8A}" srcOrd="0" destOrd="0" presId="urn:microsoft.com/office/officeart/2005/8/layout/process4"/>
    <dgm:cxn modelId="{E25445F3-739D-4344-9260-2F9AF7C629BD}" srcId="{1DAC0CA8-B81E-4B91-B00F-5845EAFEE731}" destId="{8D8B0E5F-D2FF-44E5-8E61-5D7F253D6D0E}" srcOrd="1" destOrd="0" parTransId="{812596D0-3D26-4C1D-A4EA-D80C4B4746FE}" sibTransId="{236911B3-CE39-4050-B3E2-D33ED378ECC5}"/>
    <dgm:cxn modelId="{0A699C18-5821-4823-9570-E7DBE468DEC2}" type="presParOf" srcId="{7D6FC127-474F-4CD6-AE23-ABE2F400318B}" destId="{570F9B83-4DC4-4104-9769-05B618B9D6E1}" srcOrd="0" destOrd="0" presId="urn:microsoft.com/office/officeart/2005/8/layout/process4"/>
    <dgm:cxn modelId="{F55C66CC-D775-4068-9CB5-F1A1C85B36E7}" type="presParOf" srcId="{570F9B83-4DC4-4104-9769-05B618B9D6E1}" destId="{1BE15409-3355-455E-A460-E018431A9201}" srcOrd="0" destOrd="0" presId="urn:microsoft.com/office/officeart/2005/8/layout/process4"/>
    <dgm:cxn modelId="{685D9C56-B8CC-42FC-8066-0E89498F46B6}" type="presParOf" srcId="{7D6FC127-474F-4CD6-AE23-ABE2F400318B}" destId="{35A241B7-B9CD-492A-ABFA-5CB3989C3B72}" srcOrd="1" destOrd="0" presId="urn:microsoft.com/office/officeart/2005/8/layout/process4"/>
    <dgm:cxn modelId="{A457F813-371B-495F-95DC-605B3F7F726F}" type="presParOf" srcId="{7D6FC127-474F-4CD6-AE23-ABE2F400318B}" destId="{810681B3-2961-4D45-9DA1-C2FE057F12E3}" srcOrd="2" destOrd="0" presId="urn:microsoft.com/office/officeart/2005/8/layout/process4"/>
    <dgm:cxn modelId="{C7588E45-B8CB-4376-B8BA-44E9E47FC2BE}" type="presParOf" srcId="{810681B3-2961-4D45-9DA1-C2FE057F12E3}" destId="{26AD4457-5B93-4358-8034-B67B5E250D8A}" srcOrd="0" destOrd="0" presId="urn:microsoft.com/office/officeart/2005/8/layout/process4"/>
    <dgm:cxn modelId="{98720E55-BAA3-4BDF-99D6-BF84A62A4E96}" type="presParOf" srcId="{7D6FC127-474F-4CD6-AE23-ABE2F400318B}" destId="{DA3771EF-6428-46E6-AE4D-1046308843B9}" srcOrd="3" destOrd="0" presId="urn:microsoft.com/office/officeart/2005/8/layout/process4"/>
    <dgm:cxn modelId="{A71FA59A-3650-45CD-B70A-B8860BA4BD7D}" type="presParOf" srcId="{7D6FC127-474F-4CD6-AE23-ABE2F400318B}" destId="{44B5F85F-8AB0-4E63-AF3B-C5336D0EEE70}" srcOrd="4" destOrd="0" presId="urn:microsoft.com/office/officeart/2005/8/layout/process4"/>
    <dgm:cxn modelId="{245E617E-5140-4161-86BD-526C8489E1A6}" type="presParOf" srcId="{44B5F85F-8AB0-4E63-AF3B-C5336D0EEE70}" destId="{2F65F2D7-DF5F-48B6-BCFD-95D18BD2F69D}" srcOrd="0" destOrd="0" presId="urn:microsoft.com/office/officeart/2005/8/layout/process4"/>
    <dgm:cxn modelId="{D9723FFF-7826-4829-BA6C-4BCBA01FF1E7}" type="presParOf" srcId="{7D6FC127-474F-4CD6-AE23-ABE2F400318B}" destId="{E4AB8FEA-306F-48EF-975C-2A4A11CC3D66}" srcOrd="5" destOrd="0" presId="urn:microsoft.com/office/officeart/2005/8/layout/process4"/>
    <dgm:cxn modelId="{1F1ABD3C-FB27-42DF-8F2E-C124A5E61A22}" type="presParOf" srcId="{7D6FC127-474F-4CD6-AE23-ABE2F400318B}" destId="{B74DEE05-2540-4CE4-A7E5-B6F45545C27D}" srcOrd="6" destOrd="0" presId="urn:microsoft.com/office/officeart/2005/8/layout/process4"/>
    <dgm:cxn modelId="{9002DE31-9F82-429C-A42C-55F8CBA17709}" type="presParOf" srcId="{B74DEE05-2540-4CE4-A7E5-B6F45545C27D}" destId="{04779D8E-4560-4EFF-B6B0-B74595798854}" srcOrd="0" destOrd="0" presId="urn:microsoft.com/office/officeart/2005/8/layout/process4"/>
    <dgm:cxn modelId="{A856F310-D2B0-4B16-8524-301DECD450BA}" type="presParOf" srcId="{7D6FC127-474F-4CD6-AE23-ABE2F400318B}" destId="{540A77AA-28CE-4C5C-BB63-D4109207D653}" srcOrd="7" destOrd="0" presId="urn:microsoft.com/office/officeart/2005/8/layout/process4"/>
    <dgm:cxn modelId="{6A165723-3DB8-48CA-8C54-270682A18F5B}" type="presParOf" srcId="{7D6FC127-474F-4CD6-AE23-ABE2F400318B}" destId="{0922A52C-0350-4B31-A325-FB3A0D605D54}" srcOrd="8" destOrd="0" presId="urn:microsoft.com/office/officeart/2005/8/layout/process4"/>
    <dgm:cxn modelId="{2543A101-FF0A-43E2-83C1-19706E5ABE3C}" type="presParOf" srcId="{0922A52C-0350-4B31-A325-FB3A0D605D54}" destId="{2703B3FD-7D95-40AC-899E-3BC98FD4AA49}" srcOrd="0" destOrd="0" presId="urn:microsoft.com/office/officeart/2005/8/layout/process4"/>
    <dgm:cxn modelId="{27D1FC3A-54C0-482E-B531-C915F4A07789}" type="presParOf" srcId="{7D6FC127-474F-4CD6-AE23-ABE2F400318B}" destId="{C40F5921-A072-48D7-83C6-2DFC17B46B8F}" srcOrd="9" destOrd="0" presId="urn:microsoft.com/office/officeart/2005/8/layout/process4"/>
    <dgm:cxn modelId="{AEA4A52A-3068-46A4-9ECF-F188661B944A}" type="presParOf" srcId="{7D6FC127-474F-4CD6-AE23-ABE2F400318B}" destId="{A4A0D581-CAE4-4389-99D4-C68CCC6052AF}" srcOrd="10" destOrd="0" presId="urn:microsoft.com/office/officeart/2005/8/layout/process4"/>
    <dgm:cxn modelId="{FDBE9006-8F81-4F90-8558-B1F009AE5D87}" type="presParOf" srcId="{A4A0D581-CAE4-4389-99D4-C68CCC6052AF}" destId="{9C9F7ACA-5465-4AF7-9EEB-1BE50C79D32A}" srcOrd="0" destOrd="0" presId="urn:microsoft.com/office/officeart/2005/8/layout/process4"/>
    <dgm:cxn modelId="{FF30067C-0A25-4DAB-A848-840E8FB7F51E}" type="presParOf" srcId="{7D6FC127-474F-4CD6-AE23-ABE2F400318B}" destId="{ED44A0F2-D20C-45B9-9239-3AA5008AFFAC}" srcOrd="11" destOrd="0" presId="urn:microsoft.com/office/officeart/2005/8/layout/process4"/>
    <dgm:cxn modelId="{90E78360-32FB-4A6A-874B-CACBB582203A}" type="presParOf" srcId="{7D6FC127-474F-4CD6-AE23-ABE2F400318B}" destId="{2B59E444-D260-4DDF-BFE3-DBAA47CCA819}" srcOrd="12" destOrd="0" presId="urn:microsoft.com/office/officeart/2005/8/layout/process4"/>
    <dgm:cxn modelId="{641A7A53-3824-4286-B3C8-4ED00B1D2C82}" type="presParOf" srcId="{2B59E444-D260-4DDF-BFE3-DBAA47CCA819}" destId="{80CECC11-AD22-40E9-A329-20C5800469D3}"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7F7D19-4950-4F7F-BBD1-1E396827342B}"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MY"/>
        </a:p>
      </dgm:t>
    </dgm:pt>
    <dgm:pt modelId="{968325D0-3FB8-4F14-A7F9-057015732AFB}">
      <dgm:prSet/>
      <dgm:spPr/>
      <dgm:t>
        <a:bodyPr/>
        <a:lstStyle/>
        <a:p>
          <a:r>
            <a:rPr lang="en-US"/>
            <a:t>Web Scrape the page to get the entire HTML text</a:t>
          </a:r>
          <a:endParaRPr lang="en-MY"/>
        </a:p>
      </dgm:t>
    </dgm:pt>
    <dgm:pt modelId="{695A6691-7087-4FE3-A47C-C29E7FA21507}" type="parTrans" cxnId="{9FD78BB0-7BAC-4BAD-9EF0-199C43EC29C1}">
      <dgm:prSet/>
      <dgm:spPr/>
      <dgm:t>
        <a:bodyPr/>
        <a:lstStyle/>
        <a:p>
          <a:endParaRPr lang="en-MY"/>
        </a:p>
      </dgm:t>
    </dgm:pt>
    <dgm:pt modelId="{66277B09-9C40-4F6A-915B-5C9EE9FDE3F2}" type="sibTrans" cxnId="{9FD78BB0-7BAC-4BAD-9EF0-199C43EC29C1}">
      <dgm:prSet/>
      <dgm:spPr/>
      <dgm:t>
        <a:bodyPr/>
        <a:lstStyle/>
        <a:p>
          <a:endParaRPr lang="en-MY"/>
        </a:p>
      </dgm:t>
    </dgm:pt>
    <dgm:pt modelId="{72B2C7D1-7AB8-46B7-9753-C8A447CDEDCB}">
      <dgm:prSet/>
      <dgm:spPr/>
      <dgm:t>
        <a:bodyPr/>
        <a:lstStyle/>
        <a:p>
          <a:r>
            <a:rPr lang="en-US"/>
            <a:t>Create a BeautifulSoup object from the response text content</a:t>
          </a:r>
          <a:endParaRPr lang="en-MY"/>
        </a:p>
      </dgm:t>
    </dgm:pt>
    <dgm:pt modelId="{8BBDE749-F4DC-4143-8734-DC4289DA884B}" type="parTrans" cxnId="{BFD167E8-26B8-4677-92B8-FD20157C5D5C}">
      <dgm:prSet/>
      <dgm:spPr/>
      <dgm:t>
        <a:bodyPr/>
        <a:lstStyle/>
        <a:p>
          <a:endParaRPr lang="en-MY"/>
        </a:p>
      </dgm:t>
    </dgm:pt>
    <dgm:pt modelId="{76C99BFB-ED8C-45EB-AAD6-B30F9958583C}" type="sibTrans" cxnId="{BFD167E8-26B8-4677-92B8-FD20157C5D5C}">
      <dgm:prSet/>
      <dgm:spPr/>
      <dgm:t>
        <a:bodyPr/>
        <a:lstStyle/>
        <a:p>
          <a:endParaRPr lang="en-MY"/>
        </a:p>
      </dgm:t>
    </dgm:pt>
    <dgm:pt modelId="{9B595837-48F2-4490-96A2-E690C6D9027A}">
      <dgm:prSet/>
      <dgm:spPr/>
      <dgm:t>
        <a:bodyPr/>
        <a:lstStyle/>
        <a:p>
          <a:r>
            <a:rPr lang="en-US"/>
            <a:t>Select the tables</a:t>
          </a:r>
          <a:endParaRPr lang="en-MY"/>
        </a:p>
      </dgm:t>
    </dgm:pt>
    <dgm:pt modelId="{69CC0D95-8B52-4F33-806D-0A6874F83B94}" type="parTrans" cxnId="{24373CA9-DA60-4378-987D-EF5DB26138FF}">
      <dgm:prSet/>
      <dgm:spPr/>
      <dgm:t>
        <a:bodyPr/>
        <a:lstStyle/>
        <a:p>
          <a:endParaRPr lang="en-MY"/>
        </a:p>
      </dgm:t>
    </dgm:pt>
    <dgm:pt modelId="{452AB2E1-759D-49A2-ACB7-7A3507D5A54C}" type="sibTrans" cxnId="{24373CA9-DA60-4378-987D-EF5DB26138FF}">
      <dgm:prSet/>
      <dgm:spPr/>
      <dgm:t>
        <a:bodyPr/>
        <a:lstStyle/>
        <a:p>
          <a:endParaRPr lang="en-MY"/>
        </a:p>
      </dgm:t>
    </dgm:pt>
    <dgm:pt modelId="{338F1B4A-9AD1-4F9C-B697-E58A6C35A10C}">
      <dgm:prSet/>
      <dgm:spPr/>
      <dgm:t>
        <a:bodyPr/>
        <a:lstStyle/>
        <a:p>
          <a:r>
            <a:rPr lang="en-US"/>
            <a:t>From the launch table, extract the column names from the &lt;th&gt;&lt;/th&gt; tags</a:t>
          </a:r>
          <a:endParaRPr lang="en-MY"/>
        </a:p>
      </dgm:t>
    </dgm:pt>
    <dgm:pt modelId="{4D1D601F-EA3F-40D4-8F08-4518B44B0DCF}" type="parTrans" cxnId="{DC919F11-D6B5-4683-875E-D99099989511}">
      <dgm:prSet/>
      <dgm:spPr/>
      <dgm:t>
        <a:bodyPr/>
        <a:lstStyle/>
        <a:p>
          <a:endParaRPr lang="en-MY"/>
        </a:p>
      </dgm:t>
    </dgm:pt>
    <dgm:pt modelId="{0E8DB535-4060-4613-BC87-1E811418F515}" type="sibTrans" cxnId="{DC919F11-D6B5-4683-875E-D99099989511}">
      <dgm:prSet/>
      <dgm:spPr/>
      <dgm:t>
        <a:bodyPr/>
        <a:lstStyle/>
        <a:p>
          <a:endParaRPr lang="en-MY"/>
        </a:p>
      </dgm:t>
    </dgm:pt>
    <dgm:pt modelId="{C3960F7C-F171-453A-BD7E-67C440C24542}">
      <dgm:prSet/>
      <dgm:spPr/>
      <dgm:t>
        <a:bodyPr/>
        <a:lstStyle/>
        <a:p>
          <a:r>
            <a:rPr lang="en-US"/>
            <a:t>Create a Pandas DataFrame by parsing the launch tables</a:t>
          </a:r>
          <a:endParaRPr lang="en-MY"/>
        </a:p>
      </dgm:t>
    </dgm:pt>
    <dgm:pt modelId="{1604A652-AB7B-4F0F-B519-E1AE96F36D60}" type="parTrans" cxnId="{41A92FED-55B4-458B-B656-3EF692672D00}">
      <dgm:prSet/>
      <dgm:spPr/>
      <dgm:t>
        <a:bodyPr/>
        <a:lstStyle/>
        <a:p>
          <a:endParaRPr lang="en-MY"/>
        </a:p>
      </dgm:t>
    </dgm:pt>
    <dgm:pt modelId="{FBAE374A-9FE1-4853-A4F4-D477C748B0D3}" type="sibTrans" cxnId="{41A92FED-55B4-458B-B656-3EF692672D00}">
      <dgm:prSet/>
      <dgm:spPr/>
      <dgm:t>
        <a:bodyPr/>
        <a:lstStyle/>
        <a:p>
          <a:endParaRPr lang="en-MY"/>
        </a:p>
      </dgm:t>
    </dgm:pt>
    <dgm:pt modelId="{D6D51162-0F6A-4A48-B1A9-2AAFAA2B6A1B}" type="pres">
      <dgm:prSet presAssocID="{417F7D19-4950-4F7F-BBD1-1E396827342B}" presName="outerComposite" presStyleCnt="0">
        <dgm:presLayoutVars>
          <dgm:chMax val="5"/>
          <dgm:dir/>
          <dgm:resizeHandles val="exact"/>
        </dgm:presLayoutVars>
      </dgm:prSet>
      <dgm:spPr/>
    </dgm:pt>
    <dgm:pt modelId="{EB5BCDBE-B1A8-4946-AE24-5144DCF4A138}" type="pres">
      <dgm:prSet presAssocID="{417F7D19-4950-4F7F-BBD1-1E396827342B}" presName="dummyMaxCanvas" presStyleCnt="0">
        <dgm:presLayoutVars/>
      </dgm:prSet>
      <dgm:spPr/>
    </dgm:pt>
    <dgm:pt modelId="{F619692A-2A14-47C0-9E3B-03161935A3C1}" type="pres">
      <dgm:prSet presAssocID="{417F7D19-4950-4F7F-BBD1-1E396827342B}" presName="FiveNodes_1" presStyleLbl="node1" presStyleIdx="0" presStyleCnt="5">
        <dgm:presLayoutVars>
          <dgm:bulletEnabled val="1"/>
        </dgm:presLayoutVars>
      </dgm:prSet>
      <dgm:spPr/>
    </dgm:pt>
    <dgm:pt modelId="{4B2C23D7-2750-4F83-9C22-D84A03B09AC2}" type="pres">
      <dgm:prSet presAssocID="{417F7D19-4950-4F7F-BBD1-1E396827342B}" presName="FiveNodes_2" presStyleLbl="node1" presStyleIdx="1" presStyleCnt="5">
        <dgm:presLayoutVars>
          <dgm:bulletEnabled val="1"/>
        </dgm:presLayoutVars>
      </dgm:prSet>
      <dgm:spPr/>
    </dgm:pt>
    <dgm:pt modelId="{F6D3FFA8-1BD7-4F2B-B3B6-BDE390423476}" type="pres">
      <dgm:prSet presAssocID="{417F7D19-4950-4F7F-BBD1-1E396827342B}" presName="FiveNodes_3" presStyleLbl="node1" presStyleIdx="2" presStyleCnt="5">
        <dgm:presLayoutVars>
          <dgm:bulletEnabled val="1"/>
        </dgm:presLayoutVars>
      </dgm:prSet>
      <dgm:spPr/>
    </dgm:pt>
    <dgm:pt modelId="{82F501DB-4510-4927-858B-406D43C37526}" type="pres">
      <dgm:prSet presAssocID="{417F7D19-4950-4F7F-BBD1-1E396827342B}" presName="FiveNodes_4" presStyleLbl="node1" presStyleIdx="3" presStyleCnt="5">
        <dgm:presLayoutVars>
          <dgm:bulletEnabled val="1"/>
        </dgm:presLayoutVars>
      </dgm:prSet>
      <dgm:spPr/>
    </dgm:pt>
    <dgm:pt modelId="{73570130-BBA7-441C-AF78-2E0ED376A967}" type="pres">
      <dgm:prSet presAssocID="{417F7D19-4950-4F7F-BBD1-1E396827342B}" presName="FiveNodes_5" presStyleLbl="node1" presStyleIdx="4" presStyleCnt="5">
        <dgm:presLayoutVars>
          <dgm:bulletEnabled val="1"/>
        </dgm:presLayoutVars>
      </dgm:prSet>
      <dgm:spPr/>
    </dgm:pt>
    <dgm:pt modelId="{D74A3B6F-9432-4DB8-8F9A-24A5F34891B0}" type="pres">
      <dgm:prSet presAssocID="{417F7D19-4950-4F7F-BBD1-1E396827342B}" presName="FiveConn_1-2" presStyleLbl="fgAccFollowNode1" presStyleIdx="0" presStyleCnt="4">
        <dgm:presLayoutVars>
          <dgm:bulletEnabled val="1"/>
        </dgm:presLayoutVars>
      </dgm:prSet>
      <dgm:spPr/>
    </dgm:pt>
    <dgm:pt modelId="{6D437445-449E-4C9F-A7D2-E0586A594B57}" type="pres">
      <dgm:prSet presAssocID="{417F7D19-4950-4F7F-BBD1-1E396827342B}" presName="FiveConn_2-3" presStyleLbl="fgAccFollowNode1" presStyleIdx="1" presStyleCnt="4">
        <dgm:presLayoutVars>
          <dgm:bulletEnabled val="1"/>
        </dgm:presLayoutVars>
      </dgm:prSet>
      <dgm:spPr/>
    </dgm:pt>
    <dgm:pt modelId="{6BFB1A89-BFDB-47A6-970E-F1835DCB5DE6}" type="pres">
      <dgm:prSet presAssocID="{417F7D19-4950-4F7F-BBD1-1E396827342B}" presName="FiveConn_3-4" presStyleLbl="fgAccFollowNode1" presStyleIdx="2" presStyleCnt="4">
        <dgm:presLayoutVars>
          <dgm:bulletEnabled val="1"/>
        </dgm:presLayoutVars>
      </dgm:prSet>
      <dgm:spPr/>
    </dgm:pt>
    <dgm:pt modelId="{E866C205-89A5-40E7-93B8-E50E96128715}" type="pres">
      <dgm:prSet presAssocID="{417F7D19-4950-4F7F-BBD1-1E396827342B}" presName="FiveConn_4-5" presStyleLbl="fgAccFollowNode1" presStyleIdx="3" presStyleCnt="4">
        <dgm:presLayoutVars>
          <dgm:bulletEnabled val="1"/>
        </dgm:presLayoutVars>
      </dgm:prSet>
      <dgm:spPr/>
    </dgm:pt>
    <dgm:pt modelId="{1C2B530B-8C60-42F8-B64E-1579C630A216}" type="pres">
      <dgm:prSet presAssocID="{417F7D19-4950-4F7F-BBD1-1E396827342B}" presName="FiveNodes_1_text" presStyleLbl="node1" presStyleIdx="4" presStyleCnt="5">
        <dgm:presLayoutVars>
          <dgm:bulletEnabled val="1"/>
        </dgm:presLayoutVars>
      </dgm:prSet>
      <dgm:spPr/>
    </dgm:pt>
    <dgm:pt modelId="{DF18CE47-E3A4-4358-BAB7-2F62624C38EF}" type="pres">
      <dgm:prSet presAssocID="{417F7D19-4950-4F7F-BBD1-1E396827342B}" presName="FiveNodes_2_text" presStyleLbl="node1" presStyleIdx="4" presStyleCnt="5">
        <dgm:presLayoutVars>
          <dgm:bulletEnabled val="1"/>
        </dgm:presLayoutVars>
      </dgm:prSet>
      <dgm:spPr/>
    </dgm:pt>
    <dgm:pt modelId="{FDB36570-DF69-47E2-A0E5-9A11DB750C47}" type="pres">
      <dgm:prSet presAssocID="{417F7D19-4950-4F7F-BBD1-1E396827342B}" presName="FiveNodes_3_text" presStyleLbl="node1" presStyleIdx="4" presStyleCnt="5">
        <dgm:presLayoutVars>
          <dgm:bulletEnabled val="1"/>
        </dgm:presLayoutVars>
      </dgm:prSet>
      <dgm:spPr/>
    </dgm:pt>
    <dgm:pt modelId="{841EFC1B-3595-4917-909E-A52351C8AB97}" type="pres">
      <dgm:prSet presAssocID="{417F7D19-4950-4F7F-BBD1-1E396827342B}" presName="FiveNodes_4_text" presStyleLbl="node1" presStyleIdx="4" presStyleCnt="5">
        <dgm:presLayoutVars>
          <dgm:bulletEnabled val="1"/>
        </dgm:presLayoutVars>
      </dgm:prSet>
      <dgm:spPr/>
    </dgm:pt>
    <dgm:pt modelId="{4821CC87-ED02-4F69-B236-AAEB67B96D46}" type="pres">
      <dgm:prSet presAssocID="{417F7D19-4950-4F7F-BBD1-1E396827342B}" presName="FiveNodes_5_text" presStyleLbl="node1" presStyleIdx="4" presStyleCnt="5">
        <dgm:presLayoutVars>
          <dgm:bulletEnabled val="1"/>
        </dgm:presLayoutVars>
      </dgm:prSet>
      <dgm:spPr/>
    </dgm:pt>
  </dgm:ptLst>
  <dgm:cxnLst>
    <dgm:cxn modelId="{5F2BEC0B-AF9B-4DE3-9E74-ACFFF3AE58F6}" type="presOf" srcId="{76C99BFB-ED8C-45EB-AAD6-B30F9958583C}" destId="{6D437445-449E-4C9F-A7D2-E0586A594B57}" srcOrd="0" destOrd="0" presId="urn:microsoft.com/office/officeart/2005/8/layout/vProcess5"/>
    <dgm:cxn modelId="{DC919F11-D6B5-4683-875E-D99099989511}" srcId="{417F7D19-4950-4F7F-BBD1-1E396827342B}" destId="{338F1B4A-9AD1-4F9C-B697-E58A6C35A10C}" srcOrd="3" destOrd="0" parTransId="{4D1D601F-EA3F-40D4-8F08-4518B44B0DCF}" sibTransId="{0E8DB535-4060-4613-BC87-1E811418F515}"/>
    <dgm:cxn modelId="{E0B07418-DAAF-41B8-8178-C3BBE49BF95D}" type="presOf" srcId="{9B595837-48F2-4490-96A2-E690C6D9027A}" destId="{F6D3FFA8-1BD7-4F2B-B3B6-BDE390423476}" srcOrd="0" destOrd="0" presId="urn:microsoft.com/office/officeart/2005/8/layout/vProcess5"/>
    <dgm:cxn modelId="{79788223-BC9B-4C8D-AF3E-8D4DF7051385}" type="presOf" srcId="{968325D0-3FB8-4F14-A7F9-057015732AFB}" destId="{F619692A-2A14-47C0-9E3B-03161935A3C1}" srcOrd="0" destOrd="0" presId="urn:microsoft.com/office/officeart/2005/8/layout/vProcess5"/>
    <dgm:cxn modelId="{1C33B328-7826-400B-9F48-C409FF66579C}" type="presOf" srcId="{9B595837-48F2-4490-96A2-E690C6D9027A}" destId="{FDB36570-DF69-47E2-A0E5-9A11DB750C47}" srcOrd="1" destOrd="0" presId="urn:microsoft.com/office/officeart/2005/8/layout/vProcess5"/>
    <dgm:cxn modelId="{8F16633A-69A8-43D9-AF90-3DDD90F4D7E4}" type="presOf" srcId="{72B2C7D1-7AB8-46B7-9753-C8A447CDEDCB}" destId="{DF18CE47-E3A4-4358-BAB7-2F62624C38EF}" srcOrd="1" destOrd="0" presId="urn:microsoft.com/office/officeart/2005/8/layout/vProcess5"/>
    <dgm:cxn modelId="{BA765D3C-FD67-41BD-B628-9E70125AD4CE}" type="presOf" srcId="{72B2C7D1-7AB8-46B7-9753-C8A447CDEDCB}" destId="{4B2C23D7-2750-4F83-9C22-D84A03B09AC2}" srcOrd="0" destOrd="0" presId="urn:microsoft.com/office/officeart/2005/8/layout/vProcess5"/>
    <dgm:cxn modelId="{DFA1AD5A-F288-4764-AD1B-C93A5B217BF2}" type="presOf" srcId="{C3960F7C-F171-453A-BD7E-67C440C24542}" destId="{73570130-BBA7-441C-AF78-2E0ED376A967}" srcOrd="0" destOrd="0" presId="urn:microsoft.com/office/officeart/2005/8/layout/vProcess5"/>
    <dgm:cxn modelId="{A5A22798-D8CE-4783-8EF1-CFCF0278C380}" type="presOf" srcId="{338F1B4A-9AD1-4F9C-B697-E58A6C35A10C}" destId="{841EFC1B-3595-4917-909E-A52351C8AB97}" srcOrd="1" destOrd="0" presId="urn:microsoft.com/office/officeart/2005/8/layout/vProcess5"/>
    <dgm:cxn modelId="{90E51F9A-B631-475D-A52E-69CCA973461E}" type="presOf" srcId="{338F1B4A-9AD1-4F9C-B697-E58A6C35A10C}" destId="{82F501DB-4510-4927-858B-406D43C37526}" srcOrd="0" destOrd="0" presId="urn:microsoft.com/office/officeart/2005/8/layout/vProcess5"/>
    <dgm:cxn modelId="{E5276DA0-F2AB-4743-9D18-31855E92D081}" type="presOf" srcId="{452AB2E1-759D-49A2-ACB7-7A3507D5A54C}" destId="{6BFB1A89-BFDB-47A6-970E-F1835DCB5DE6}" srcOrd="0" destOrd="0" presId="urn:microsoft.com/office/officeart/2005/8/layout/vProcess5"/>
    <dgm:cxn modelId="{24373CA9-DA60-4378-987D-EF5DB26138FF}" srcId="{417F7D19-4950-4F7F-BBD1-1E396827342B}" destId="{9B595837-48F2-4490-96A2-E690C6D9027A}" srcOrd="2" destOrd="0" parTransId="{69CC0D95-8B52-4F33-806D-0A6874F83B94}" sibTransId="{452AB2E1-759D-49A2-ACB7-7A3507D5A54C}"/>
    <dgm:cxn modelId="{9FD78BB0-7BAC-4BAD-9EF0-199C43EC29C1}" srcId="{417F7D19-4950-4F7F-BBD1-1E396827342B}" destId="{968325D0-3FB8-4F14-A7F9-057015732AFB}" srcOrd="0" destOrd="0" parTransId="{695A6691-7087-4FE3-A47C-C29E7FA21507}" sibTransId="{66277B09-9C40-4F6A-915B-5C9EE9FDE3F2}"/>
    <dgm:cxn modelId="{AB4485B3-0D7F-4AA1-90FE-5EAF92F57048}" type="presOf" srcId="{0E8DB535-4060-4613-BC87-1E811418F515}" destId="{E866C205-89A5-40E7-93B8-E50E96128715}" srcOrd="0" destOrd="0" presId="urn:microsoft.com/office/officeart/2005/8/layout/vProcess5"/>
    <dgm:cxn modelId="{DD3194CA-77C1-43F8-8195-4DB6B44936AD}" type="presOf" srcId="{C3960F7C-F171-453A-BD7E-67C440C24542}" destId="{4821CC87-ED02-4F69-B236-AAEB67B96D46}" srcOrd="1" destOrd="0" presId="urn:microsoft.com/office/officeart/2005/8/layout/vProcess5"/>
    <dgm:cxn modelId="{729C33D4-06AA-427A-A569-185378F01148}" type="presOf" srcId="{66277B09-9C40-4F6A-915B-5C9EE9FDE3F2}" destId="{D74A3B6F-9432-4DB8-8F9A-24A5F34891B0}" srcOrd="0" destOrd="0" presId="urn:microsoft.com/office/officeart/2005/8/layout/vProcess5"/>
    <dgm:cxn modelId="{0E7B35D8-E309-4286-897F-B5A8D21BCBF6}" type="presOf" srcId="{968325D0-3FB8-4F14-A7F9-057015732AFB}" destId="{1C2B530B-8C60-42F8-B64E-1579C630A216}" srcOrd="1" destOrd="0" presId="urn:microsoft.com/office/officeart/2005/8/layout/vProcess5"/>
    <dgm:cxn modelId="{BFD167E8-26B8-4677-92B8-FD20157C5D5C}" srcId="{417F7D19-4950-4F7F-BBD1-1E396827342B}" destId="{72B2C7D1-7AB8-46B7-9753-C8A447CDEDCB}" srcOrd="1" destOrd="0" parTransId="{8BBDE749-F4DC-4143-8734-DC4289DA884B}" sibTransId="{76C99BFB-ED8C-45EB-AAD6-B30F9958583C}"/>
    <dgm:cxn modelId="{41A92FED-55B4-458B-B656-3EF692672D00}" srcId="{417F7D19-4950-4F7F-BBD1-1E396827342B}" destId="{C3960F7C-F171-453A-BD7E-67C440C24542}" srcOrd="4" destOrd="0" parTransId="{1604A652-AB7B-4F0F-B519-E1AE96F36D60}" sibTransId="{FBAE374A-9FE1-4853-A4F4-D477C748B0D3}"/>
    <dgm:cxn modelId="{6867E9F1-9A5F-4EC0-8066-BF0655E99956}" type="presOf" srcId="{417F7D19-4950-4F7F-BBD1-1E396827342B}" destId="{D6D51162-0F6A-4A48-B1A9-2AAFAA2B6A1B}" srcOrd="0" destOrd="0" presId="urn:microsoft.com/office/officeart/2005/8/layout/vProcess5"/>
    <dgm:cxn modelId="{3AEE1D4A-96D0-4110-B981-2A143DFD68CE}" type="presParOf" srcId="{D6D51162-0F6A-4A48-B1A9-2AAFAA2B6A1B}" destId="{EB5BCDBE-B1A8-4946-AE24-5144DCF4A138}" srcOrd="0" destOrd="0" presId="urn:microsoft.com/office/officeart/2005/8/layout/vProcess5"/>
    <dgm:cxn modelId="{B2CE6C63-2A81-481F-962E-5193692FDE32}" type="presParOf" srcId="{D6D51162-0F6A-4A48-B1A9-2AAFAA2B6A1B}" destId="{F619692A-2A14-47C0-9E3B-03161935A3C1}" srcOrd="1" destOrd="0" presId="urn:microsoft.com/office/officeart/2005/8/layout/vProcess5"/>
    <dgm:cxn modelId="{D31459F1-82C4-4057-9B95-3196A546E3AF}" type="presParOf" srcId="{D6D51162-0F6A-4A48-B1A9-2AAFAA2B6A1B}" destId="{4B2C23D7-2750-4F83-9C22-D84A03B09AC2}" srcOrd="2" destOrd="0" presId="urn:microsoft.com/office/officeart/2005/8/layout/vProcess5"/>
    <dgm:cxn modelId="{CEF52B54-CD49-4B21-A008-01B7FBA61929}" type="presParOf" srcId="{D6D51162-0F6A-4A48-B1A9-2AAFAA2B6A1B}" destId="{F6D3FFA8-1BD7-4F2B-B3B6-BDE390423476}" srcOrd="3" destOrd="0" presId="urn:microsoft.com/office/officeart/2005/8/layout/vProcess5"/>
    <dgm:cxn modelId="{67E5B4DE-325E-4A67-A51E-5C483DCD0545}" type="presParOf" srcId="{D6D51162-0F6A-4A48-B1A9-2AAFAA2B6A1B}" destId="{82F501DB-4510-4927-858B-406D43C37526}" srcOrd="4" destOrd="0" presId="urn:microsoft.com/office/officeart/2005/8/layout/vProcess5"/>
    <dgm:cxn modelId="{7252F278-53FA-4B46-BCD9-1904BCFBDF25}" type="presParOf" srcId="{D6D51162-0F6A-4A48-B1A9-2AAFAA2B6A1B}" destId="{73570130-BBA7-441C-AF78-2E0ED376A967}" srcOrd="5" destOrd="0" presId="urn:microsoft.com/office/officeart/2005/8/layout/vProcess5"/>
    <dgm:cxn modelId="{0AEB7C67-D4F6-4ABF-AD79-C09D0186777F}" type="presParOf" srcId="{D6D51162-0F6A-4A48-B1A9-2AAFAA2B6A1B}" destId="{D74A3B6F-9432-4DB8-8F9A-24A5F34891B0}" srcOrd="6" destOrd="0" presId="urn:microsoft.com/office/officeart/2005/8/layout/vProcess5"/>
    <dgm:cxn modelId="{D3FA2270-79E6-471C-945C-E3FD5CE16474}" type="presParOf" srcId="{D6D51162-0F6A-4A48-B1A9-2AAFAA2B6A1B}" destId="{6D437445-449E-4C9F-A7D2-E0586A594B57}" srcOrd="7" destOrd="0" presId="urn:microsoft.com/office/officeart/2005/8/layout/vProcess5"/>
    <dgm:cxn modelId="{2085D2BA-2750-4CCD-B540-6830930D3D12}" type="presParOf" srcId="{D6D51162-0F6A-4A48-B1A9-2AAFAA2B6A1B}" destId="{6BFB1A89-BFDB-47A6-970E-F1835DCB5DE6}" srcOrd="8" destOrd="0" presId="urn:microsoft.com/office/officeart/2005/8/layout/vProcess5"/>
    <dgm:cxn modelId="{DFA1352B-071B-4E35-9AFD-035A36D9C1AB}" type="presParOf" srcId="{D6D51162-0F6A-4A48-B1A9-2AAFAA2B6A1B}" destId="{E866C205-89A5-40E7-93B8-E50E96128715}" srcOrd="9" destOrd="0" presId="urn:microsoft.com/office/officeart/2005/8/layout/vProcess5"/>
    <dgm:cxn modelId="{8EB22E7A-C15F-4213-B89A-3AECEC3C3F7B}" type="presParOf" srcId="{D6D51162-0F6A-4A48-B1A9-2AAFAA2B6A1B}" destId="{1C2B530B-8C60-42F8-B64E-1579C630A216}" srcOrd="10" destOrd="0" presId="urn:microsoft.com/office/officeart/2005/8/layout/vProcess5"/>
    <dgm:cxn modelId="{34BEC76B-164B-4221-8D8C-4421AA525C96}" type="presParOf" srcId="{D6D51162-0F6A-4A48-B1A9-2AAFAA2B6A1B}" destId="{DF18CE47-E3A4-4358-BAB7-2F62624C38EF}" srcOrd="11" destOrd="0" presId="urn:microsoft.com/office/officeart/2005/8/layout/vProcess5"/>
    <dgm:cxn modelId="{E5CD3ECF-501D-4421-9133-A18B1845FEB9}" type="presParOf" srcId="{D6D51162-0F6A-4A48-B1A9-2AAFAA2B6A1B}" destId="{FDB36570-DF69-47E2-A0E5-9A11DB750C47}" srcOrd="12" destOrd="0" presId="urn:microsoft.com/office/officeart/2005/8/layout/vProcess5"/>
    <dgm:cxn modelId="{0F995953-5D0B-40C3-95CB-207F5FB44019}" type="presParOf" srcId="{D6D51162-0F6A-4A48-B1A9-2AAFAA2B6A1B}" destId="{841EFC1B-3595-4917-909E-A52351C8AB97}" srcOrd="13" destOrd="0" presId="urn:microsoft.com/office/officeart/2005/8/layout/vProcess5"/>
    <dgm:cxn modelId="{4305416A-D8FE-4FD3-A7EF-116E49046351}" type="presParOf" srcId="{D6D51162-0F6A-4A48-B1A9-2AAFAA2B6A1B}" destId="{4821CC87-ED02-4F69-B236-AAEB67B96D46}"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AC0CA8-B81E-4B91-B00F-5845EAFEE73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MY"/>
        </a:p>
      </dgm:t>
    </dgm:pt>
    <dgm:pt modelId="{E6C47427-A11A-4037-818F-DAF7934B00BA}">
      <dgm:prSet custT="1"/>
      <dgm:spPr/>
      <dgm:t>
        <a:bodyPr/>
        <a:lstStyle/>
        <a:p>
          <a:r>
            <a:rPr lang="en-US" sz="1600" dirty="0"/>
            <a:t>Load Data from CSV file</a:t>
          </a:r>
          <a:endParaRPr lang="en-MY" sz="1600" dirty="0"/>
        </a:p>
      </dgm:t>
    </dgm:pt>
    <dgm:pt modelId="{1F4A26D3-069F-4CE6-92E8-FB46C177A9C3}" type="parTrans" cxnId="{95D49C2C-1C4C-466D-A328-D83D4D1AA92E}">
      <dgm:prSet/>
      <dgm:spPr/>
      <dgm:t>
        <a:bodyPr/>
        <a:lstStyle/>
        <a:p>
          <a:endParaRPr lang="en-MY" sz="1600"/>
        </a:p>
      </dgm:t>
    </dgm:pt>
    <dgm:pt modelId="{BECB6EC3-D229-454B-8183-EE3EC45BF47D}" type="sibTrans" cxnId="{95D49C2C-1C4C-466D-A328-D83D4D1AA92E}">
      <dgm:prSet custT="1"/>
      <dgm:spPr/>
      <dgm:t>
        <a:bodyPr/>
        <a:lstStyle/>
        <a:p>
          <a:endParaRPr lang="en-MY" sz="1800"/>
        </a:p>
      </dgm:t>
    </dgm:pt>
    <dgm:pt modelId="{8D8B0E5F-D2FF-44E5-8E61-5D7F253D6D0E}">
      <dgm:prSet custT="1"/>
      <dgm:spPr/>
      <dgm:t>
        <a:bodyPr/>
        <a:lstStyle/>
        <a:p>
          <a:r>
            <a:rPr lang="en-US" sz="1600" dirty="0"/>
            <a:t>Find the number of launches at each site</a:t>
          </a:r>
          <a:endParaRPr lang="en-MY" sz="1600" dirty="0"/>
        </a:p>
      </dgm:t>
    </dgm:pt>
    <dgm:pt modelId="{812596D0-3D26-4C1D-A4EA-D80C4B4746FE}" type="parTrans" cxnId="{E25445F3-739D-4344-9260-2F9AF7C629BD}">
      <dgm:prSet/>
      <dgm:spPr/>
      <dgm:t>
        <a:bodyPr/>
        <a:lstStyle/>
        <a:p>
          <a:endParaRPr lang="en-MY" sz="1600"/>
        </a:p>
      </dgm:t>
    </dgm:pt>
    <dgm:pt modelId="{236911B3-CE39-4050-B3E2-D33ED378ECC5}" type="sibTrans" cxnId="{E25445F3-739D-4344-9260-2F9AF7C629BD}">
      <dgm:prSet custT="1"/>
      <dgm:spPr/>
      <dgm:t>
        <a:bodyPr/>
        <a:lstStyle/>
        <a:p>
          <a:endParaRPr lang="en-MY" sz="1800"/>
        </a:p>
      </dgm:t>
    </dgm:pt>
    <dgm:pt modelId="{7AAB002B-7923-422E-8870-031FAA1FFCEB}">
      <dgm:prSet custT="1"/>
      <dgm:spPr/>
      <dgm:t>
        <a:bodyPr/>
        <a:lstStyle/>
        <a:p>
          <a:r>
            <a:rPr lang="en-US" sz="1600" dirty="0"/>
            <a:t>Find the quantity of each type of orbit</a:t>
          </a:r>
          <a:endParaRPr lang="en-MY" sz="1600" dirty="0"/>
        </a:p>
      </dgm:t>
    </dgm:pt>
    <dgm:pt modelId="{21491DD6-5AAE-4946-983E-F4E0B82D0FB2}" type="parTrans" cxnId="{E8311006-EAE6-4085-A3EB-4C79EF985A50}">
      <dgm:prSet/>
      <dgm:spPr/>
      <dgm:t>
        <a:bodyPr/>
        <a:lstStyle/>
        <a:p>
          <a:endParaRPr lang="en-MY" sz="1600"/>
        </a:p>
      </dgm:t>
    </dgm:pt>
    <dgm:pt modelId="{7DEF04EA-0D05-41DA-A697-09B82DD3939C}" type="sibTrans" cxnId="{E8311006-EAE6-4085-A3EB-4C79EF985A50}">
      <dgm:prSet custT="1"/>
      <dgm:spPr/>
      <dgm:t>
        <a:bodyPr/>
        <a:lstStyle/>
        <a:p>
          <a:endParaRPr lang="en-MY" sz="1800"/>
        </a:p>
      </dgm:t>
    </dgm:pt>
    <dgm:pt modelId="{81086BCA-71F1-46D4-816E-4AAF7FF09C30}">
      <dgm:prSet custT="1"/>
      <dgm:spPr/>
      <dgm:t>
        <a:bodyPr/>
        <a:lstStyle/>
        <a:p>
          <a:r>
            <a:rPr lang="en-US" sz="1600" dirty="0"/>
            <a:t>Find the quantity of each type of mission outcome</a:t>
          </a:r>
          <a:endParaRPr lang="en-MY" sz="1600" dirty="0"/>
        </a:p>
      </dgm:t>
    </dgm:pt>
    <dgm:pt modelId="{A557EE20-4A2F-4B92-A8AF-9021D0A68A4D}" type="parTrans" cxnId="{27BE884E-93F6-44D2-990A-A53A29677C7E}">
      <dgm:prSet/>
      <dgm:spPr/>
      <dgm:t>
        <a:bodyPr/>
        <a:lstStyle/>
        <a:p>
          <a:endParaRPr lang="en-MY" sz="1600"/>
        </a:p>
      </dgm:t>
    </dgm:pt>
    <dgm:pt modelId="{5798906B-2633-4D08-8701-5A57A74099D0}" type="sibTrans" cxnId="{27BE884E-93F6-44D2-990A-A53A29677C7E}">
      <dgm:prSet custT="1"/>
      <dgm:spPr/>
      <dgm:t>
        <a:bodyPr/>
        <a:lstStyle/>
        <a:p>
          <a:endParaRPr lang="en-MY" sz="1800"/>
        </a:p>
      </dgm:t>
    </dgm:pt>
    <dgm:pt modelId="{56D55914-6C50-46FC-A58F-7B0AEF99B713}">
      <dgm:prSet custT="1"/>
      <dgm:spPr/>
      <dgm:t>
        <a:bodyPr/>
        <a:lstStyle/>
        <a:p>
          <a:r>
            <a:rPr lang="en-US" sz="1600" dirty="0"/>
            <a:t>Create a </a:t>
          </a:r>
          <a:r>
            <a:rPr lang="en-US" sz="1600" dirty="0" err="1"/>
            <a:t>Dataframe</a:t>
          </a:r>
          <a:r>
            <a:rPr lang="en-US" sz="1600" dirty="0"/>
            <a:t> column from the mission outcome data</a:t>
          </a:r>
          <a:endParaRPr lang="en-MY" sz="1600" dirty="0"/>
        </a:p>
      </dgm:t>
    </dgm:pt>
    <dgm:pt modelId="{0B8E4098-5522-4A5E-AE3F-BA3399DC04F5}" type="parTrans" cxnId="{BC94B567-121E-40C2-9217-0423C3B3FA84}">
      <dgm:prSet/>
      <dgm:spPr/>
      <dgm:t>
        <a:bodyPr/>
        <a:lstStyle/>
        <a:p>
          <a:endParaRPr lang="en-MY" sz="1600"/>
        </a:p>
      </dgm:t>
    </dgm:pt>
    <dgm:pt modelId="{E1AC1DC5-784C-4D56-B8AA-ADC36351D828}" type="sibTrans" cxnId="{BC94B567-121E-40C2-9217-0423C3B3FA84}">
      <dgm:prSet/>
      <dgm:spPr/>
      <dgm:t>
        <a:bodyPr/>
        <a:lstStyle/>
        <a:p>
          <a:endParaRPr lang="en-MY" sz="1600"/>
        </a:p>
      </dgm:t>
    </dgm:pt>
    <dgm:pt modelId="{8074D2D7-237D-43A0-B151-88361FE2ED4C}">
      <dgm:prSet/>
      <dgm:spPr/>
      <dgm:t>
        <a:bodyPr/>
        <a:lstStyle/>
        <a:p>
          <a:r>
            <a:rPr lang="en-US" sz="1600" dirty="0"/>
            <a:t>Compile data into a single </a:t>
          </a:r>
          <a:r>
            <a:rPr lang="en-US" sz="1600" dirty="0" err="1"/>
            <a:t>Dataframe</a:t>
          </a:r>
          <a:endParaRPr lang="en-MY" sz="1600" dirty="0"/>
        </a:p>
      </dgm:t>
    </dgm:pt>
    <dgm:pt modelId="{CDFD89F3-D670-4714-9F8E-2B9164903648}" type="parTrans" cxnId="{3677A16D-FD7B-4E01-B007-60FCB257EA47}">
      <dgm:prSet/>
      <dgm:spPr/>
      <dgm:t>
        <a:bodyPr/>
        <a:lstStyle/>
        <a:p>
          <a:endParaRPr lang="en-MY" sz="1600"/>
        </a:p>
      </dgm:t>
    </dgm:pt>
    <dgm:pt modelId="{0F2D440B-1A54-4994-8AB4-2E306856E7BC}" type="sibTrans" cxnId="{3677A16D-FD7B-4E01-B007-60FCB257EA47}">
      <dgm:prSet/>
      <dgm:spPr/>
      <dgm:t>
        <a:bodyPr/>
        <a:lstStyle/>
        <a:p>
          <a:endParaRPr lang="en-MY" sz="1600"/>
        </a:p>
      </dgm:t>
    </dgm:pt>
    <dgm:pt modelId="{7D6FC127-474F-4CD6-AE23-ABE2F400318B}" type="pres">
      <dgm:prSet presAssocID="{1DAC0CA8-B81E-4B91-B00F-5845EAFEE731}" presName="Name0" presStyleCnt="0">
        <dgm:presLayoutVars>
          <dgm:dir/>
          <dgm:animLvl val="lvl"/>
          <dgm:resizeHandles val="exact"/>
        </dgm:presLayoutVars>
      </dgm:prSet>
      <dgm:spPr/>
    </dgm:pt>
    <dgm:pt modelId="{FDFA274B-DC37-4C1E-A0EB-63EB2DED7FE0}" type="pres">
      <dgm:prSet presAssocID="{8074D2D7-237D-43A0-B151-88361FE2ED4C}" presName="boxAndChildren" presStyleCnt="0"/>
      <dgm:spPr/>
    </dgm:pt>
    <dgm:pt modelId="{32C6EA60-A8B3-42F4-A232-1BF49E651DB4}" type="pres">
      <dgm:prSet presAssocID="{8074D2D7-237D-43A0-B151-88361FE2ED4C}" presName="parentTextBox" presStyleLbl="node1" presStyleIdx="0" presStyleCnt="6"/>
      <dgm:spPr/>
    </dgm:pt>
    <dgm:pt modelId="{DA3771EF-6428-46E6-AE4D-1046308843B9}" type="pres">
      <dgm:prSet presAssocID="{E1AC1DC5-784C-4D56-B8AA-ADC36351D828}" presName="sp" presStyleCnt="0"/>
      <dgm:spPr/>
    </dgm:pt>
    <dgm:pt modelId="{44B5F85F-8AB0-4E63-AF3B-C5336D0EEE70}" type="pres">
      <dgm:prSet presAssocID="{56D55914-6C50-46FC-A58F-7B0AEF99B713}" presName="arrowAndChildren" presStyleCnt="0"/>
      <dgm:spPr/>
    </dgm:pt>
    <dgm:pt modelId="{2F65F2D7-DF5F-48B6-BCFD-95D18BD2F69D}" type="pres">
      <dgm:prSet presAssocID="{56D55914-6C50-46FC-A58F-7B0AEF99B713}" presName="parentTextArrow" presStyleLbl="node1" presStyleIdx="1" presStyleCnt="6"/>
      <dgm:spPr/>
    </dgm:pt>
    <dgm:pt modelId="{E4AB8FEA-306F-48EF-975C-2A4A11CC3D66}" type="pres">
      <dgm:prSet presAssocID="{5798906B-2633-4D08-8701-5A57A74099D0}" presName="sp" presStyleCnt="0"/>
      <dgm:spPr/>
    </dgm:pt>
    <dgm:pt modelId="{B74DEE05-2540-4CE4-A7E5-B6F45545C27D}" type="pres">
      <dgm:prSet presAssocID="{81086BCA-71F1-46D4-816E-4AAF7FF09C30}" presName="arrowAndChildren" presStyleCnt="0"/>
      <dgm:spPr/>
    </dgm:pt>
    <dgm:pt modelId="{04779D8E-4560-4EFF-B6B0-B74595798854}" type="pres">
      <dgm:prSet presAssocID="{81086BCA-71F1-46D4-816E-4AAF7FF09C30}" presName="parentTextArrow" presStyleLbl="node1" presStyleIdx="2" presStyleCnt="6"/>
      <dgm:spPr/>
    </dgm:pt>
    <dgm:pt modelId="{540A77AA-28CE-4C5C-BB63-D4109207D653}" type="pres">
      <dgm:prSet presAssocID="{7DEF04EA-0D05-41DA-A697-09B82DD3939C}" presName="sp" presStyleCnt="0"/>
      <dgm:spPr/>
    </dgm:pt>
    <dgm:pt modelId="{0922A52C-0350-4B31-A325-FB3A0D605D54}" type="pres">
      <dgm:prSet presAssocID="{7AAB002B-7923-422E-8870-031FAA1FFCEB}" presName="arrowAndChildren" presStyleCnt="0"/>
      <dgm:spPr/>
    </dgm:pt>
    <dgm:pt modelId="{2703B3FD-7D95-40AC-899E-3BC98FD4AA49}" type="pres">
      <dgm:prSet presAssocID="{7AAB002B-7923-422E-8870-031FAA1FFCEB}" presName="parentTextArrow" presStyleLbl="node1" presStyleIdx="3" presStyleCnt="6"/>
      <dgm:spPr/>
    </dgm:pt>
    <dgm:pt modelId="{C40F5921-A072-48D7-83C6-2DFC17B46B8F}" type="pres">
      <dgm:prSet presAssocID="{236911B3-CE39-4050-B3E2-D33ED378ECC5}" presName="sp" presStyleCnt="0"/>
      <dgm:spPr/>
    </dgm:pt>
    <dgm:pt modelId="{A4A0D581-CAE4-4389-99D4-C68CCC6052AF}" type="pres">
      <dgm:prSet presAssocID="{8D8B0E5F-D2FF-44E5-8E61-5D7F253D6D0E}" presName="arrowAndChildren" presStyleCnt="0"/>
      <dgm:spPr/>
    </dgm:pt>
    <dgm:pt modelId="{9C9F7ACA-5465-4AF7-9EEB-1BE50C79D32A}" type="pres">
      <dgm:prSet presAssocID="{8D8B0E5F-D2FF-44E5-8E61-5D7F253D6D0E}" presName="parentTextArrow" presStyleLbl="node1" presStyleIdx="4" presStyleCnt="6"/>
      <dgm:spPr/>
    </dgm:pt>
    <dgm:pt modelId="{ED44A0F2-D20C-45B9-9239-3AA5008AFFAC}" type="pres">
      <dgm:prSet presAssocID="{BECB6EC3-D229-454B-8183-EE3EC45BF47D}" presName="sp" presStyleCnt="0"/>
      <dgm:spPr/>
    </dgm:pt>
    <dgm:pt modelId="{2B59E444-D260-4DDF-BFE3-DBAA47CCA819}" type="pres">
      <dgm:prSet presAssocID="{E6C47427-A11A-4037-818F-DAF7934B00BA}" presName="arrowAndChildren" presStyleCnt="0"/>
      <dgm:spPr/>
    </dgm:pt>
    <dgm:pt modelId="{80CECC11-AD22-40E9-A329-20C5800469D3}" type="pres">
      <dgm:prSet presAssocID="{E6C47427-A11A-4037-818F-DAF7934B00BA}" presName="parentTextArrow" presStyleLbl="node1" presStyleIdx="5" presStyleCnt="6" custLinFactNeighborY="-20"/>
      <dgm:spPr/>
    </dgm:pt>
  </dgm:ptLst>
  <dgm:cxnLst>
    <dgm:cxn modelId="{E8311006-EAE6-4085-A3EB-4C79EF985A50}" srcId="{1DAC0CA8-B81E-4B91-B00F-5845EAFEE731}" destId="{7AAB002B-7923-422E-8870-031FAA1FFCEB}" srcOrd="2" destOrd="0" parTransId="{21491DD6-5AAE-4946-983E-F4E0B82D0FB2}" sibTransId="{7DEF04EA-0D05-41DA-A697-09B82DD3939C}"/>
    <dgm:cxn modelId="{3657BF0B-26B2-4FFE-9248-3BB0CEAA9607}" type="presOf" srcId="{56D55914-6C50-46FC-A58F-7B0AEF99B713}" destId="{2F65F2D7-DF5F-48B6-BCFD-95D18BD2F69D}" srcOrd="0" destOrd="0" presId="urn:microsoft.com/office/officeart/2005/8/layout/process4"/>
    <dgm:cxn modelId="{95D49C2C-1C4C-466D-A328-D83D4D1AA92E}" srcId="{1DAC0CA8-B81E-4B91-B00F-5845EAFEE731}" destId="{E6C47427-A11A-4037-818F-DAF7934B00BA}" srcOrd="0" destOrd="0" parTransId="{1F4A26D3-069F-4CE6-92E8-FB46C177A9C3}" sibTransId="{BECB6EC3-D229-454B-8183-EE3EC45BF47D}"/>
    <dgm:cxn modelId="{BC94B567-121E-40C2-9217-0423C3B3FA84}" srcId="{1DAC0CA8-B81E-4B91-B00F-5845EAFEE731}" destId="{56D55914-6C50-46FC-A58F-7B0AEF99B713}" srcOrd="4" destOrd="0" parTransId="{0B8E4098-5522-4A5E-AE3F-BA3399DC04F5}" sibTransId="{E1AC1DC5-784C-4D56-B8AA-ADC36351D828}"/>
    <dgm:cxn modelId="{3677A16D-FD7B-4E01-B007-60FCB257EA47}" srcId="{1DAC0CA8-B81E-4B91-B00F-5845EAFEE731}" destId="{8074D2D7-237D-43A0-B151-88361FE2ED4C}" srcOrd="5" destOrd="0" parTransId="{CDFD89F3-D670-4714-9F8E-2B9164903648}" sibTransId="{0F2D440B-1A54-4994-8AB4-2E306856E7BC}"/>
    <dgm:cxn modelId="{27BE884E-93F6-44D2-990A-A53A29677C7E}" srcId="{1DAC0CA8-B81E-4B91-B00F-5845EAFEE731}" destId="{81086BCA-71F1-46D4-816E-4AAF7FF09C30}" srcOrd="3" destOrd="0" parTransId="{A557EE20-4A2F-4B92-A8AF-9021D0A68A4D}" sibTransId="{5798906B-2633-4D08-8701-5A57A74099D0}"/>
    <dgm:cxn modelId="{EC0B036F-8F44-4349-8738-7FB492634227}" type="presOf" srcId="{8074D2D7-237D-43A0-B151-88361FE2ED4C}" destId="{32C6EA60-A8B3-42F4-A232-1BF49E651DB4}" srcOrd="0" destOrd="0" presId="urn:microsoft.com/office/officeart/2005/8/layout/process4"/>
    <dgm:cxn modelId="{B066808D-1DBB-48CE-BCCC-7BA64C9CA08E}" type="presOf" srcId="{81086BCA-71F1-46D4-816E-4AAF7FF09C30}" destId="{04779D8E-4560-4EFF-B6B0-B74595798854}" srcOrd="0" destOrd="0" presId="urn:microsoft.com/office/officeart/2005/8/layout/process4"/>
    <dgm:cxn modelId="{C70F33AE-E627-4CF7-B560-70649EE4CEBA}" type="presOf" srcId="{E6C47427-A11A-4037-818F-DAF7934B00BA}" destId="{80CECC11-AD22-40E9-A329-20C5800469D3}" srcOrd="0" destOrd="0" presId="urn:microsoft.com/office/officeart/2005/8/layout/process4"/>
    <dgm:cxn modelId="{CC52A7BE-37E1-425A-BD89-2EEDFC994D84}" type="presOf" srcId="{1DAC0CA8-B81E-4B91-B00F-5845EAFEE731}" destId="{7D6FC127-474F-4CD6-AE23-ABE2F400318B}" srcOrd="0" destOrd="0" presId="urn:microsoft.com/office/officeart/2005/8/layout/process4"/>
    <dgm:cxn modelId="{94A5B4C2-60A4-4CDC-9654-E892692E624A}" type="presOf" srcId="{8D8B0E5F-D2FF-44E5-8E61-5D7F253D6D0E}" destId="{9C9F7ACA-5465-4AF7-9EEB-1BE50C79D32A}" srcOrd="0" destOrd="0" presId="urn:microsoft.com/office/officeart/2005/8/layout/process4"/>
    <dgm:cxn modelId="{8EBA87D0-EBDB-4C38-BBF6-5B521840AFD4}" type="presOf" srcId="{7AAB002B-7923-422E-8870-031FAA1FFCEB}" destId="{2703B3FD-7D95-40AC-899E-3BC98FD4AA49}" srcOrd="0" destOrd="0" presId="urn:microsoft.com/office/officeart/2005/8/layout/process4"/>
    <dgm:cxn modelId="{E25445F3-739D-4344-9260-2F9AF7C629BD}" srcId="{1DAC0CA8-B81E-4B91-B00F-5845EAFEE731}" destId="{8D8B0E5F-D2FF-44E5-8E61-5D7F253D6D0E}" srcOrd="1" destOrd="0" parTransId="{812596D0-3D26-4C1D-A4EA-D80C4B4746FE}" sibTransId="{236911B3-CE39-4050-B3E2-D33ED378ECC5}"/>
    <dgm:cxn modelId="{B01542C9-51E2-4B75-8131-1A5C8344825C}" type="presParOf" srcId="{7D6FC127-474F-4CD6-AE23-ABE2F400318B}" destId="{FDFA274B-DC37-4C1E-A0EB-63EB2DED7FE0}" srcOrd="0" destOrd="0" presId="urn:microsoft.com/office/officeart/2005/8/layout/process4"/>
    <dgm:cxn modelId="{33FE2194-637C-4B33-B3C7-4CE81CBF02E0}" type="presParOf" srcId="{FDFA274B-DC37-4C1E-A0EB-63EB2DED7FE0}" destId="{32C6EA60-A8B3-42F4-A232-1BF49E651DB4}" srcOrd="0" destOrd="0" presId="urn:microsoft.com/office/officeart/2005/8/layout/process4"/>
    <dgm:cxn modelId="{98720E55-BAA3-4BDF-99D6-BF84A62A4E96}" type="presParOf" srcId="{7D6FC127-474F-4CD6-AE23-ABE2F400318B}" destId="{DA3771EF-6428-46E6-AE4D-1046308843B9}" srcOrd="1" destOrd="0" presId="urn:microsoft.com/office/officeart/2005/8/layout/process4"/>
    <dgm:cxn modelId="{A71FA59A-3650-45CD-B70A-B8860BA4BD7D}" type="presParOf" srcId="{7D6FC127-474F-4CD6-AE23-ABE2F400318B}" destId="{44B5F85F-8AB0-4E63-AF3B-C5336D0EEE70}" srcOrd="2" destOrd="0" presId="urn:microsoft.com/office/officeart/2005/8/layout/process4"/>
    <dgm:cxn modelId="{245E617E-5140-4161-86BD-526C8489E1A6}" type="presParOf" srcId="{44B5F85F-8AB0-4E63-AF3B-C5336D0EEE70}" destId="{2F65F2D7-DF5F-48B6-BCFD-95D18BD2F69D}" srcOrd="0" destOrd="0" presId="urn:microsoft.com/office/officeart/2005/8/layout/process4"/>
    <dgm:cxn modelId="{D9723FFF-7826-4829-BA6C-4BCBA01FF1E7}" type="presParOf" srcId="{7D6FC127-474F-4CD6-AE23-ABE2F400318B}" destId="{E4AB8FEA-306F-48EF-975C-2A4A11CC3D66}" srcOrd="3" destOrd="0" presId="urn:microsoft.com/office/officeart/2005/8/layout/process4"/>
    <dgm:cxn modelId="{1F1ABD3C-FB27-42DF-8F2E-C124A5E61A22}" type="presParOf" srcId="{7D6FC127-474F-4CD6-AE23-ABE2F400318B}" destId="{B74DEE05-2540-4CE4-A7E5-B6F45545C27D}" srcOrd="4" destOrd="0" presId="urn:microsoft.com/office/officeart/2005/8/layout/process4"/>
    <dgm:cxn modelId="{9002DE31-9F82-429C-A42C-55F8CBA17709}" type="presParOf" srcId="{B74DEE05-2540-4CE4-A7E5-B6F45545C27D}" destId="{04779D8E-4560-4EFF-B6B0-B74595798854}" srcOrd="0" destOrd="0" presId="urn:microsoft.com/office/officeart/2005/8/layout/process4"/>
    <dgm:cxn modelId="{A856F310-D2B0-4B16-8524-301DECD450BA}" type="presParOf" srcId="{7D6FC127-474F-4CD6-AE23-ABE2F400318B}" destId="{540A77AA-28CE-4C5C-BB63-D4109207D653}" srcOrd="5" destOrd="0" presId="urn:microsoft.com/office/officeart/2005/8/layout/process4"/>
    <dgm:cxn modelId="{6A165723-3DB8-48CA-8C54-270682A18F5B}" type="presParOf" srcId="{7D6FC127-474F-4CD6-AE23-ABE2F400318B}" destId="{0922A52C-0350-4B31-A325-FB3A0D605D54}" srcOrd="6" destOrd="0" presId="urn:microsoft.com/office/officeart/2005/8/layout/process4"/>
    <dgm:cxn modelId="{2543A101-FF0A-43E2-83C1-19706E5ABE3C}" type="presParOf" srcId="{0922A52C-0350-4B31-A325-FB3A0D605D54}" destId="{2703B3FD-7D95-40AC-899E-3BC98FD4AA49}" srcOrd="0" destOrd="0" presId="urn:microsoft.com/office/officeart/2005/8/layout/process4"/>
    <dgm:cxn modelId="{27D1FC3A-54C0-482E-B531-C915F4A07789}" type="presParOf" srcId="{7D6FC127-474F-4CD6-AE23-ABE2F400318B}" destId="{C40F5921-A072-48D7-83C6-2DFC17B46B8F}" srcOrd="7" destOrd="0" presId="urn:microsoft.com/office/officeart/2005/8/layout/process4"/>
    <dgm:cxn modelId="{AEA4A52A-3068-46A4-9ECF-F188661B944A}" type="presParOf" srcId="{7D6FC127-474F-4CD6-AE23-ABE2F400318B}" destId="{A4A0D581-CAE4-4389-99D4-C68CCC6052AF}" srcOrd="8" destOrd="0" presId="urn:microsoft.com/office/officeart/2005/8/layout/process4"/>
    <dgm:cxn modelId="{FDBE9006-8F81-4F90-8558-B1F009AE5D87}" type="presParOf" srcId="{A4A0D581-CAE4-4389-99D4-C68CCC6052AF}" destId="{9C9F7ACA-5465-4AF7-9EEB-1BE50C79D32A}" srcOrd="0" destOrd="0" presId="urn:microsoft.com/office/officeart/2005/8/layout/process4"/>
    <dgm:cxn modelId="{FF30067C-0A25-4DAB-A848-840E8FB7F51E}" type="presParOf" srcId="{7D6FC127-474F-4CD6-AE23-ABE2F400318B}" destId="{ED44A0F2-D20C-45B9-9239-3AA5008AFFAC}" srcOrd="9" destOrd="0" presId="urn:microsoft.com/office/officeart/2005/8/layout/process4"/>
    <dgm:cxn modelId="{90E78360-32FB-4A6A-874B-CACBB582203A}" type="presParOf" srcId="{7D6FC127-474F-4CD6-AE23-ABE2F400318B}" destId="{2B59E444-D260-4DDF-BFE3-DBAA47CCA819}" srcOrd="10" destOrd="0" presId="urn:microsoft.com/office/officeart/2005/8/layout/process4"/>
    <dgm:cxn modelId="{641A7A53-3824-4286-B3C8-4ED00B1D2C82}" type="presParOf" srcId="{2B59E444-D260-4DDF-BFE3-DBAA47CCA819}" destId="{80CECC11-AD22-40E9-A329-20C5800469D3}"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44D35-7FF4-40A3-82DB-CFFFA4AA8202}"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MY"/>
        </a:p>
      </dgm:t>
    </dgm:pt>
    <dgm:pt modelId="{FE6FE474-B916-4A31-AA95-DFACEEAAD4CE}">
      <dgm:prSet/>
      <dgm:spPr/>
      <dgm:t>
        <a:bodyPr/>
        <a:lstStyle/>
        <a:p>
          <a:pPr algn="ctr"/>
          <a:r>
            <a:rPr lang="en-US"/>
            <a:t>The Pandas Dataframe was created from the cleaned data</a:t>
          </a:r>
          <a:endParaRPr lang="en-MY"/>
        </a:p>
      </dgm:t>
    </dgm:pt>
    <dgm:pt modelId="{22EC5FFA-C87C-4193-A34A-B3C81398B33E}" type="parTrans" cxnId="{853EA333-3308-43C1-B4C4-DDCA78B74C91}">
      <dgm:prSet/>
      <dgm:spPr/>
      <dgm:t>
        <a:bodyPr/>
        <a:lstStyle/>
        <a:p>
          <a:pPr algn="ctr"/>
          <a:endParaRPr lang="en-MY"/>
        </a:p>
      </dgm:t>
    </dgm:pt>
    <dgm:pt modelId="{3EF5BB19-14B4-45F7-8223-4E53BDB61BCC}" type="sibTrans" cxnId="{853EA333-3308-43C1-B4C4-DDCA78B74C91}">
      <dgm:prSet/>
      <dgm:spPr/>
      <dgm:t>
        <a:bodyPr/>
        <a:lstStyle/>
        <a:p>
          <a:pPr algn="ctr"/>
          <a:endParaRPr lang="en-MY"/>
        </a:p>
      </dgm:t>
    </dgm:pt>
    <dgm:pt modelId="{35CA9120-93D8-4DEE-A5F0-CB06D6F46864}">
      <dgm:prSet/>
      <dgm:spPr/>
      <dgm:t>
        <a:bodyPr/>
        <a:lstStyle/>
        <a:p>
          <a:pPr algn="ctr"/>
          <a:r>
            <a:rPr lang="en-US"/>
            <a:t>The data was split into training and testing sets</a:t>
          </a:r>
          <a:endParaRPr lang="en-MY"/>
        </a:p>
      </dgm:t>
    </dgm:pt>
    <dgm:pt modelId="{F4E33AA9-C796-4F1E-83ED-8CF982CCFCCF}" type="parTrans" cxnId="{4B9EBEED-7EBF-4085-90A7-41F67D9DD82B}">
      <dgm:prSet/>
      <dgm:spPr/>
      <dgm:t>
        <a:bodyPr/>
        <a:lstStyle/>
        <a:p>
          <a:pPr algn="ctr"/>
          <a:endParaRPr lang="en-MY"/>
        </a:p>
      </dgm:t>
    </dgm:pt>
    <dgm:pt modelId="{A366362B-8B95-4A72-87C5-20B6EACD0DFC}" type="sibTrans" cxnId="{4B9EBEED-7EBF-4085-90A7-41F67D9DD82B}">
      <dgm:prSet/>
      <dgm:spPr/>
      <dgm:t>
        <a:bodyPr/>
        <a:lstStyle/>
        <a:p>
          <a:pPr algn="ctr"/>
          <a:endParaRPr lang="en-MY"/>
        </a:p>
      </dgm:t>
    </dgm:pt>
    <dgm:pt modelId="{353A184C-403E-4FFD-B924-C2C73E466D1C}">
      <dgm:prSet/>
      <dgm:spPr/>
      <dgm:t>
        <a:bodyPr/>
        <a:lstStyle/>
        <a:p>
          <a:pPr algn="ctr"/>
          <a:r>
            <a:rPr lang="en-US"/>
            <a:t>Each of the four model were trained with the training set</a:t>
          </a:r>
          <a:endParaRPr lang="en-MY"/>
        </a:p>
      </dgm:t>
    </dgm:pt>
    <dgm:pt modelId="{69A67A38-2349-4BA5-A7CF-4CB07897F349}" type="parTrans" cxnId="{A6464C61-B199-4C85-BD4B-F4DD1581DA00}">
      <dgm:prSet/>
      <dgm:spPr/>
      <dgm:t>
        <a:bodyPr/>
        <a:lstStyle/>
        <a:p>
          <a:pPr algn="ctr"/>
          <a:endParaRPr lang="en-MY"/>
        </a:p>
      </dgm:t>
    </dgm:pt>
    <dgm:pt modelId="{E8F2169D-2BB1-417A-8725-D08C6C443AFB}" type="sibTrans" cxnId="{A6464C61-B199-4C85-BD4B-F4DD1581DA00}">
      <dgm:prSet/>
      <dgm:spPr/>
      <dgm:t>
        <a:bodyPr/>
        <a:lstStyle/>
        <a:p>
          <a:pPr algn="ctr"/>
          <a:endParaRPr lang="en-MY"/>
        </a:p>
      </dgm:t>
    </dgm:pt>
    <dgm:pt modelId="{B9702368-76A5-4F15-BC3C-BED6C87F1808}">
      <dgm:prSet/>
      <dgm:spPr/>
      <dgm:t>
        <a:bodyPr/>
        <a:lstStyle/>
        <a:p>
          <a:pPr algn="ctr"/>
          <a:r>
            <a:rPr lang="en-US"/>
            <a:t>Each of the models were evaluated on the test data set.</a:t>
          </a:r>
          <a:endParaRPr lang="en-MY"/>
        </a:p>
      </dgm:t>
    </dgm:pt>
    <dgm:pt modelId="{D494B898-F62C-46D4-AA0C-8C8B292DBB92}" type="parTrans" cxnId="{C45018FF-61CD-4890-8AF5-82A95AB3B18C}">
      <dgm:prSet/>
      <dgm:spPr/>
      <dgm:t>
        <a:bodyPr/>
        <a:lstStyle/>
        <a:p>
          <a:pPr algn="ctr"/>
          <a:endParaRPr lang="en-MY"/>
        </a:p>
      </dgm:t>
    </dgm:pt>
    <dgm:pt modelId="{00F07431-D8C8-4097-B870-5E0EF3BFF9E6}" type="sibTrans" cxnId="{C45018FF-61CD-4890-8AF5-82A95AB3B18C}">
      <dgm:prSet/>
      <dgm:spPr/>
      <dgm:t>
        <a:bodyPr/>
        <a:lstStyle/>
        <a:p>
          <a:pPr algn="ctr"/>
          <a:endParaRPr lang="en-MY"/>
        </a:p>
      </dgm:t>
    </dgm:pt>
    <dgm:pt modelId="{E5612498-8B6E-4B3E-8275-1FD13748D6EE}">
      <dgm:prSet/>
      <dgm:spPr/>
      <dgm:t>
        <a:bodyPr/>
        <a:lstStyle/>
        <a:p>
          <a:pPr algn="ctr"/>
          <a:r>
            <a:rPr lang="en-US"/>
            <a:t>Models were compared based on accuracy scores</a:t>
          </a:r>
          <a:endParaRPr lang="en-MY"/>
        </a:p>
      </dgm:t>
    </dgm:pt>
    <dgm:pt modelId="{805DBEFD-964F-4187-B264-63E054721B8B}" type="parTrans" cxnId="{8C3C52E9-2231-44E0-8D80-E28D961174E5}">
      <dgm:prSet/>
      <dgm:spPr/>
      <dgm:t>
        <a:bodyPr/>
        <a:lstStyle/>
        <a:p>
          <a:pPr algn="ctr"/>
          <a:endParaRPr lang="en-MY"/>
        </a:p>
      </dgm:t>
    </dgm:pt>
    <dgm:pt modelId="{EE44DF97-6A4F-4849-AF71-1C7DD376D7D8}" type="sibTrans" cxnId="{8C3C52E9-2231-44E0-8D80-E28D961174E5}">
      <dgm:prSet/>
      <dgm:spPr/>
      <dgm:t>
        <a:bodyPr/>
        <a:lstStyle/>
        <a:p>
          <a:pPr algn="ctr"/>
          <a:endParaRPr lang="en-MY"/>
        </a:p>
      </dgm:t>
    </dgm:pt>
    <dgm:pt modelId="{B82662A4-0401-420D-B8B4-6BBDB9A71B10}" type="pres">
      <dgm:prSet presAssocID="{DCF44D35-7FF4-40A3-82DB-CFFFA4AA8202}" presName="outerComposite" presStyleCnt="0">
        <dgm:presLayoutVars>
          <dgm:chMax val="5"/>
          <dgm:dir/>
          <dgm:resizeHandles val="exact"/>
        </dgm:presLayoutVars>
      </dgm:prSet>
      <dgm:spPr/>
    </dgm:pt>
    <dgm:pt modelId="{769AE8E7-542B-45FC-9C9D-8F331F486E1A}" type="pres">
      <dgm:prSet presAssocID="{DCF44D35-7FF4-40A3-82DB-CFFFA4AA8202}" presName="dummyMaxCanvas" presStyleCnt="0">
        <dgm:presLayoutVars/>
      </dgm:prSet>
      <dgm:spPr/>
    </dgm:pt>
    <dgm:pt modelId="{A34C7820-F927-474F-896C-412B29178BE0}" type="pres">
      <dgm:prSet presAssocID="{DCF44D35-7FF4-40A3-82DB-CFFFA4AA8202}" presName="FiveNodes_1" presStyleLbl="node1" presStyleIdx="0" presStyleCnt="5">
        <dgm:presLayoutVars>
          <dgm:bulletEnabled val="1"/>
        </dgm:presLayoutVars>
      </dgm:prSet>
      <dgm:spPr/>
    </dgm:pt>
    <dgm:pt modelId="{EABC1968-A087-47B9-A0B1-C61039E1B0A3}" type="pres">
      <dgm:prSet presAssocID="{DCF44D35-7FF4-40A3-82DB-CFFFA4AA8202}" presName="FiveNodes_2" presStyleLbl="node1" presStyleIdx="1" presStyleCnt="5">
        <dgm:presLayoutVars>
          <dgm:bulletEnabled val="1"/>
        </dgm:presLayoutVars>
      </dgm:prSet>
      <dgm:spPr/>
    </dgm:pt>
    <dgm:pt modelId="{DC3B6023-0570-47E3-8419-39F548265F1D}" type="pres">
      <dgm:prSet presAssocID="{DCF44D35-7FF4-40A3-82DB-CFFFA4AA8202}" presName="FiveNodes_3" presStyleLbl="node1" presStyleIdx="2" presStyleCnt="5">
        <dgm:presLayoutVars>
          <dgm:bulletEnabled val="1"/>
        </dgm:presLayoutVars>
      </dgm:prSet>
      <dgm:spPr/>
    </dgm:pt>
    <dgm:pt modelId="{F950B266-AF23-450A-A274-B1304B6F5442}" type="pres">
      <dgm:prSet presAssocID="{DCF44D35-7FF4-40A3-82DB-CFFFA4AA8202}" presName="FiveNodes_4" presStyleLbl="node1" presStyleIdx="3" presStyleCnt="5">
        <dgm:presLayoutVars>
          <dgm:bulletEnabled val="1"/>
        </dgm:presLayoutVars>
      </dgm:prSet>
      <dgm:spPr/>
    </dgm:pt>
    <dgm:pt modelId="{A9A4611C-8F98-4841-8D60-59C6DA116A50}" type="pres">
      <dgm:prSet presAssocID="{DCF44D35-7FF4-40A3-82DB-CFFFA4AA8202}" presName="FiveNodes_5" presStyleLbl="node1" presStyleIdx="4" presStyleCnt="5">
        <dgm:presLayoutVars>
          <dgm:bulletEnabled val="1"/>
        </dgm:presLayoutVars>
      </dgm:prSet>
      <dgm:spPr/>
    </dgm:pt>
    <dgm:pt modelId="{0B429AD3-A58E-4763-9D72-2B853355ACB6}" type="pres">
      <dgm:prSet presAssocID="{DCF44D35-7FF4-40A3-82DB-CFFFA4AA8202}" presName="FiveConn_1-2" presStyleLbl="fgAccFollowNode1" presStyleIdx="0" presStyleCnt="4">
        <dgm:presLayoutVars>
          <dgm:bulletEnabled val="1"/>
        </dgm:presLayoutVars>
      </dgm:prSet>
      <dgm:spPr/>
    </dgm:pt>
    <dgm:pt modelId="{8EB3B85B-CB59-40A0-A002-5835FAC1C8C3}" type="pres">
      <dgm:prSet presAssocID="{DCF44D35-7FF4-40A3-82DB-CFFFA4AA8202}" presName="FiveConn_2-3" presStyleLbl="fgAccFollowNode1" presStyleIdx="1" presStyleCnt="4">
        <dgm:presLayoutVars>
          <dgm:bulletEnabled val="1"/>
        </dgm:presLayoutVars>
      </dgm:prSet>
      <dgm:spPr/>
    </dgm:pt>
    <dgm:pt modelId="{D4EA09F6-3E36-4500-97D9-B1D282599F83}" type="pres">
      <dgm:prSet presAssocID="{DCF44D35-7FF4-40A3-82DB-CFFFA4AA8202}" presName="FiveConn_3-4" presStyleLbl="fgAccFollowNode1" presStyleIdx="2" presStyleCnt="4">
        <dgm:presLayoutVars>
          <dgm:bulletEnabled val="1"/>
        </dgm:presLayoutVars>
      </dgm:prSet>
      <dgm:spPr/>
    </dgm:pt>
    <dgm:pt modelId="{B71C8F24-774E-484C-85DD-E55E1E59340C}" type="pres">
      <dgm:prSet presAssocID="{DCF44D35-7FF4-40A3-82DB-CFFFA4AA8202}" presName="FiveConn_4-5" presStyleLbl="fgAccFollowNode1" presStyleIdx="3" presStyleCnt="4">
        <dgm:presLayoutVars>
          <dgm:bulletEnabled val="1"/>
        </dgm:presLayoutVars>
      </dgm:prSet>
      <dgm:spPr/>
    </dgm:pt>
    <dgm:pt modelId="{D6817C10-F16C-4F61-8F0E-51668DA58F91}" type="pres">
      <dgm:prSet presAssocID="{DCF44D35-7FF4-40A3-82DB-CFFFA4AA8202}" presName="FiveNodes_1_text" presStyleLbl="node1" presStyleIdx="4" presStyleCnt="5">
        <dgm:presLayoutVars>
          <dgm:bulletEnabled val="1"/>
        </dgm:presLayoutVars>
      </dgm:prSet>
      <dgm:spPr/>
    </dgm:pt>
    <dgm:pt modelId="{03CFFC2F-7A45-4BE0-8827-021B3091C965}" type="pres">
      <dgm:prSet presAssocID="{DCF44D35-7FF4-40A3-82DB-CFFFA4AA8202}" presName="FiveNodes_2_text" presStyleLbl="node1" presStyleIdx="4" presStyleCnt="5">
        <dgm:presLayoutVars>
          <dgm:bulletEnabled val="1"/>
        </dgm:presLayoutVars>
      </dgm:prSet>
      <dgm:spPr/>
    </dgm:pt>
    <dgm:pt modelId="{347BF235-4428-453D-8C14-23FCF5C290F7}" type="pres">
      <dgm:prSet presAssocID="{DCF44D35-7FF4-40A3-82DB-CFFFA4AA8202}" presName="FiveNodes_3_text" presStyleLbl="node1" presStyleIdx="4" presStyleCnt="5">
        <dgm:presLayoutVars>
          <dgm:bulletEnabled val="1"/>
        </dgm:presLayoutVars>
      </dgm:prSet>
      <dgm:spPr/>
    </dgm:pt>
    <dgm:pt modelId="{0EE8B7D9-E608-48F7-9001-CA61CABECAEE}" type="pres">
      <dgm:prSet presAssocID="{DCF44D35-7FF4-40A3-82DB-CFFFA4AA8202}" presName="FiveNodes_4_text" presStyleLbl="node1" presStyleIdx="4" presStyleCnt="5">
        <dgm:presLayoutVars>
          <dgm:bulletEnabled val="1"/>
        </dgm:presLayoutVars>
      </dgm:prSet>
      <dgm:spPr/>
    </dgm:pt>
    <dgm:pt modelId="{78BFE830-7A56-499F-A370-D35AB7187712}" type="pres">
      <dgm:prSet presAssocID="{DCF44D35-7FF4-40A3-82DB-CFFFA4AA8202}" presName="FiveNodes_5_text" presStyleLbl="node1" presStyleIdx="4" presStyleCnt="5">
        <dgm:presLayoutVars>
          <dgm:bulletEnabled val="1"/>
        </dgm:presLayoutVars>
      </dgm:prSet>
      <dgm:spPr/>
    </dgm:pt>
  </dgm:ptLst>
  <dgm:cxnLst>
    <dgm:cxn modelId="{442C4319-BA0E-4677-A5F7-592FE551A1F0}" type="presOf" srcId="{3EF5BB19-14B4-45F7-8223-4E53BDB61BCC}" destId="{0B429AD3-A58E-4763-9D72-2B853355ACB6}" srcOrd="0" destOrd="0" presId="urn:microsoft.com/office/officeart/2005/8/layout/vProcess5"/>
    <dgm:cxn modelId="{12896B22-8DE5-41F1-BCFB-0DEB8A8DEBE4}" type="presOf" srcId="{E5612498-8B6E-4B3E-8275-1FD13748D6EE}" destId="{78BFE830-7A56-499F-A370-D35AB7187712}" srcOrd="1" destOrd="0" presId="urn:microsoft.com/office/officeart/2005/8/layout/vProcess5"/>
    <dgm:cxn modelId="{853EA333-3308-43C1-B4C4-DDCA78B74C91}" srcId="{DCF44D35-7FF4-40A3-82DB-CFFFA4AA8202}" destId="{FE6FE474-B916-4A31-AA95-DFACEEAAD4CE}" srcOrd="0" destOrd="0" parTransId="{22EC5FFA-C87C-4193-A34A-B3C81398B33E}" sibTransId="{3EF5BB19-14B4-45F7-8223-4E53BDB61BCC}"/>
    <dgm:cxn modelId="{CFE5AA3D-4636-4D67-956E-A1FE0ADFB6FB}" type="presOf" srcId="{35CA9120-93D8-4DEE-A5F0-CB06D6F46864}" destId="{03CFFC2F-7A45-4BE0-8827-021B3091C965}" srcOrd="1" destOrd="0" presId="urn:microsoft.com/office/officeart/2005/8/layout/vProcess5"/>
    <dgm:cxn modelId="{A6464C61-B199-4C85-BD4B-F4DD1581DA00}" srcId="{DCF44D35-7FF4-40A3-82DB-CFFFA4AA8202}" destId="{353A184C-403E-4FFD-B924-C2C73E466D1C}" srcOrd="2" destOrd="0" parTransId="{69A67A38-2349-4BA5-A7CF-4CB07897F349}" sibTransId="{E8F2169D-2BB1-417A-8725-D08C6C443AFB}"/>
    <dgm:cxn modelId="{9F87EF47-C3F9-407A-AEE3-B3A4A4DE8519}" type="presOf" srcId="{00F07431-D8C8-4097-B870-5E0EF3BFF9E6}" destId="{B71C8F24-774E-484C-85DD-E55E1E59340C}" srcOrd="0" destOrd="0" presId="urn:microsoft.com/office/officeart/2005/8/layout/vProcess5"/>
    <dgm:cxn modelId="{8618796E-9AB7-4FBD-A430-C0E666A77B6C}" type="presOf" srcId="{353A184C-403E-4FFD-B924-C2C73E466D1C}" destId="{DC3B6023-0570-47E3-8419-39F548265F1D}" srcOrd="0" destOrd="0" presId="urn:microsoft.com/office/officeart/2005/8/layout/vProcess5"/>
    <dgm:cxn modelId="{7DECEE7C-A3BE-41C6-9E39-9513A8B2CFAA}" type="presOf" srcId="{DCF44D35-7FF4-40A3-82DB-CFFFA4AA8202}" destId="{B82662A4-0401-420D-B8B4-6BBDB9A71B10}" srcOrd="0" destOrd="0" presId="urn:microsoft.com/office/officeart/2005/8/layout/vProcess5"/>
    <dgm:cxn modelId="{A5DA667F-C8ED-4BA6-ACED-BF65DECEB212}" type="presOf" srcId="{E5612498-8B6E-4B3E-8275-1FD13748D6EE}" destId="{A9A4611C-8F98-4841-8D60-59C6DA116A50}" srcOrd="0" destOrd="0" presId="urn:microsoft.com/office/officeart/2005/8/layout/vProcess5"/>
    <dgm:cxn modelId="{2EE37B8D-990E-4273-8435-6A469CC68659}" type="presOf" srcId="{35CA9120-93D8-4DEE-A5F0-CB06D6F46864}" destId="{EABC1968-A087-47B9-A0B1-C61039E1B0A3}" srcOrd="0" destOrd="0" presId="urn:microsoft.com/office/officeart/2005/8/layout/vProcess5"/>
    <dgm:cxn modelId="{97869D9B-6C00-47A3-94AE-8CDD364A5D11}" type="presOf" srcId="{B9702368-76A5-4F15-BC3C-BED6C87F1808}" destId="{F950B266-AF23-450A-A274-B1304B6F5442}" srcOrd="0" destOrd="0" presId="urn:microsoft.com/office/officeart/2005/8/layout/vProcess5"/>
    <dgm:cxn modelId="{7A6068A7-8E44-4C38-B522-2D9E49B1496F}" type="presOf" srcId="{FE6FE474-B916-4A31-AA95-DFACEEAAD4CE}" destId="{D6817C10-F16C-4F61-8F0E-51668DA58F91}" srcOrd="1" destOrd="0" presId="urn:microsoft.com/office/officeart/2005/8/layout/vProcess5"/>
    <dgm:cxn modelId="{F7D153A7-377D-4298-B28B-17CAC37EB52C}" type="presOf" srcId="{B9702368-76A5-4F15-BC3C-BED6C87F1808}" destId="{0EE8B7D9-E608-48F7-9001-CA61CABECAEE}" srcOrd="1" destOrd="0" presId="urn:microsoft.com/office/officeart/2005/8/layout/vProcess5"/>
    <dgm:cxn modelId="{98DFF0B0-EB2F-40F6-AD02-3D6EB42B7C84}" type="presOf" srcId="{A366362B-8B95-4A72-87C5-20B6EACD0DFC}" destId="{8EB3B85B-CB59-40A0-A002-5835FAC1C8C3}" srcOrd="0" destOrd="0" presId="urn:microsoft.com/office/officeart/2005/8/layout/vProcess5"/>
    <dgm:cxn modelId="{CC48A3BF-4F18-4FE2-91DD-5B806B0A5DDA}" type="presOf" srcId="{E8F2169D-2BB1-417A-8725-D08C6C443AFB}" destId="{D4EA09F6-3E36-4500-97D9-B1D282599F83}" srcOrd="0" destOrd="0" presId="urn:microsoft.com/office/officeart/2005/8/layout/vProcess5"/>
    <dgm:cxn modelId="{C1F867CC-3813-47C9-AF04-561A9DBD370B}" type="presOf" srcId="{FE6FE474-B916-4A31-AA95-DFACEEAAD4CE}" destId="{A34C7820-F927-474F-896C-412B29178BE0}" srcOrd="0" destOrd="0" presId="urn:microsoft.com/office/officeart/2005/8/layout/vProcess5"/>
    <dgm:cxn modelId="{300F21E6-179A-47EE-91B0-3EACADA2E97F}" type="presOf" srcId="{353A184C-403E-4FFD-B924-C2C73E466D1C}" destId="{347BF235-4428-453D-8C14-23FCF5C290F7}" srcOrd="1" destOrd="0" presId="urn:microsoft.com/office/officeart/2005/8/layout/vProcess5"/>
    <dgm:cxn modelId="{8C3C52E9-2231-44E0-8D80-E28D961174E5}" srcId="{DCF44D35-7FF4-40A3-82DB-CFFFA4AA8202}" destId="{E5612498-8B6E-4B3E-8275-1FD13748D6EE}" srcOrd="4" destOrd="0" parTransId="{805DBEFD-964F-4187-B264-63E054721B8B}" sibTransId="{EE44DF97-6A4F-4849-AF71-1C7DD376D7D8}"/>
    <dgm:cxn modelId="{4B9EBEED-7EBF-4085-90A7-41F67D9DD82B}" srcId="{DCF44D35-7FF4-40A3-82DB-CFFFA4AA8202}" destId="{35CA9120-93D8-4DEE-A5F0-CB06D6F46864}" srcOrd="1" destOrd="0" parTransId="{F4E33AA9-C796-4F1E-83ED-8CF982CCFCCF}" sibTransId="{A366362B-8B95-4A72-87C5-20B6EACD0DFC}"/>
    <dgm:cxn modelId="{C45018FF-61CD-4890-8AF5-82A95AB3B18C}" srcId="{DCF44D35-7FF4-40A3-82DB-CFFFA4AA8202}" destId="{B9702368-76A5-4F15-BC3C-BED6C87F1808}" srcOrd="3" destOrd="0" parTransId="{D494B898-F62C-46D4-AA0C-8C8B292DBB92}" sibTransId="{00F07431-D8C8-4097-B870-5E0EF3BFF9E6}"/>
    <dgm:cxn modelId="{D8EBC20B-E125-46FF-BD2F-0514BC084D20}" type="presParOf" srcId="{B82662A4-0401-420D-B8B4-6BBDB9A71B10}" destId="{769AE8E7-542B-45FC-9C9D-8F331F486E1A}" srcOrd="0" destOrd="0" presId="urn:microsoft.com/office/officeart/2005/8/layout/vProcess5"/>
    <dgm:cxn modelId="{5D835BBF-FEA4-4DD4-A9E6-5704955E2146}" type="presParOf" srcId="{B82662A4-0401-420D-B8B4-6BBDB9A71B10}" destId="{A34C7820-F927-474F-896C-412B29178BE0}" srcOrd="1" destOrd="0" presId="urn:microsoft.com/office/officeart/2005/8/layout/vProcess5"/>
    <dgm:cxn modelId="{D9E8D3EE-364C-41CB-9030-A60294C64B3B}" type="presParOf" srcId="{B82662A4-0401-420D-B8B4-6BBDB9A71B10}" destId="{EABC1968-A087-47B9-A0B1-C61039E1B0A3}" srcOrd="2" destOrd="0" presId="urn:microsoft.com/office/officeart/2005/8/layout/vProcess5"/>
    <dgm:cxn modelId="{21E00F35-5E22-4FD2-9F00-7397A76734D7}" type="presParOf" srcId="{B82662A4-0401-420D-B8B4-6BBDB9A71B10}" destId="{DC3B6023-0570-47E3-8419-39F548265F1D}" srcOrd="3" destOrd="0" presId="urn:microsoft.com/office/officeart/2005/8/layout/vProcess5"/>
    <dgm:cxn modelId="{54084442-84A0-4A23-8DFD-BD464CCCA249}" type="presParOf" srcId="{B82662A4-0401-420D-B8B4-6BBDB9A71B10}" destId="{F950B266-AF23-450A-A274-B1304B6F5442}" srcOrd="4" destOrd="0" presId="urn:microsoft.com/office/officeart/2005/8/layout/vProcess5"/>
    <dgm:cxn modelId="{BEDB899A-8106-4FF1-973A-B7078920D549}" type="presParOf" srcId="{B82662A4-0401-420D-B8B4-6BBDB9A71B10}" destId="{A9A4611C-8F98-4841-8D60-59C6DA116A50}" srcOrd="5" destOrd="0" presId="urn:microsoft.com/office/officeart/2005/8/layout/vProcess5"/>
    <dgm:cxn modelId="{C37DD57D-ADBD-4E9F-9FC9-4A351CA5FDB4}" type="presParOf" srcId="{B82662A4-0401-420D-B8B4-6BBDB9A71B10}" destId="{0B429AD3-A58E-4763-9D72-2B853355ACB6}" srcOrd="6" destOrd="0" presId="urn:microsoft.com/office/officeart/2005/8/layout/vProcess5"/>
    <dgm:cxn modelId="{F5720BA9-C028-4BB7-8BD5-AA17C39FEF26}" type="presParOf" srcId="{B82662A4-0401-420D-B8B4-6BBDB9A71B10}" destId="{8EB3B85B-CB59-40A0-A002-5835FAC1C8C3}" srcOrd="7" destOrd="0" presId="urn:microsoft.com/office/officeart/2005/8/layout/vProcess5"/>
    <dgm:cxn modelId="{221441E0-63A9-4430-8C8D-87578FD2075C}" type="presParOf" srcId="{B82662A4-0401-420D-B8B4-6BBDB9A71B10}" destId="{D4EA09F6-3E36-4500-97D9-B1D282599F83}" srcOrd="8" destOrd="0" presId="urn:microsoft.com/office/officeart/2005/8/layout/vProcess5"/>
    <dgm:cxn modelId="{9D857C7C-504E-44B8-B271-EDB57B72814E}" type="presParOf" srcId="{B82662A4-0401-420D-B8B4-6BBDB9A71B10}" destId="{B71C8F24-774E-484C-85DD-E55E1E59340C}" srcOrd="9" destOrd="0" presId="urn:microsoft.com/office/officeart/2005/8/layout/vProcess5"/>
    <dgm:cxn modelId="{AF20F61A-386E-486A-AE46-48E57FD23B04}" type="presParOf" srcId="{B82662A4-0401-420D-B8B4-6BBDB9A71B10}" destId="{D6817C10-F16C-4F61-8F0E-51668DA58F91}" srcOrd="10" destOrd="0" presId="urn:microsoft.com/office/officeart/2005/8/layout/vProcess5"/>
    <dgm:cxn modelId="{B7670D18-79F5-4A54-8E4C-406D4F9F6DC3}" type="presParOf" srcId="{B82662A4-0401-420D-B8B4-6BBDB9A71B10}" destId="{03CFFC2F-7A45-4BE0-8827-021B3091C965}" srcOrd="11" destOrd="0" presId="urn:microsoft.com/office/officeart/2005/8/layout/vProcess5"/>
    <dgm:cxn modelId="{FC862A33-C15D-4953-AD35-E7ECEAEFBB4B}" type="presParOf" srcId="{B82662A4-0401-420D-B8B4-6BBDB9A71B10}" destId="{347BF235-4428-453D-8C14-23FCF5C290F7}" srcOrd="12" destOrd="0" presId="urn:microsoft.com/office/officeart/2005/8/layout/vProcess5"/>
    <dgm:cxn modelId="{DBFFC272-D4AF-438A-BDDB-A13CB6B49127}" type="presParOf" srcId="{B82662A4-0401-420D-B8B4-6BBDB9A71B10}" destId="{0EE8B7D9-E608-48F7-9001-CA61CABECAEE}" srcOrd="13" destOrd="0" presId="urn:microsoft.com/office/officeart/2005/8/layout/vProcess5"/>
    <dgm:cxn modelId="{0E7C7E01-CCFA-47B3-9ABA-7442CDB6CA0C}" type="presParOf" srcId="{B82662A4-0401-420D-B8B4-6BBDB9A71B10}" destId="{78BFE830-7A56-499F-A370-D35AB7187712}"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15409-3355-455E-A460-E018431A9201}">
      <dsp:nvSpPr>
        <dsp:cNvPr id="0" name=""/>
        <dsp:cNvSpPr/>
      </dsp:nvSpPr>
      <dsp:spPr>
        <a:xfrm>
          <a:off x="0" y="3836559"/>
          <a:ext cx="5147120" cy="4198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Handle missing value</a:t>
          </a:r>
          <a:endParaRPr lang="en-MY" sz="1400" kern="1200" dirty="0"/>
        </a:p>
      </dsp:txBody>
      <dsp:txXfrm>
        <a:off x="0" y="3836559"/>
        <a:ext cx="5147120" cy="419832"/>
      </dsp:txXfrm>
    </dsp:sp>
    <dsp:sp modelId="{26AD4457-5B93-4358-8034-B67B5E250D8A}">
      <dsp:nvSpPr>
        <dsp:cNvPr id="0" name=""/>
        <dsp:cNvSpPr/>
      </dsp:nvSpPr>
      <dsp:spPr>
        <a:xfrm rot="10800000">
          <a:off x="0" y="3197154"/>
          <a:ext cx="5147120" cy="6457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Filter out all launches with rockets other than the Falcon 9</a:t>
          </a:r>
          <a:endParaRPr lang="en-MY" sz="1400" kern="1200" dirty="0"/>
        </a:p>
      </dsp:txBody>
      <dsp:txXfrm rot="10800000">
        <a:off x="0" y="3197154"/>
        <a:ext cx="5147120" cy="419558"/>
      </dsp:txXfrm>
    </dsp:sp>
    <dsp:sp modelId="{2F65F2D7-DF5F-48B6-BCFD-95D18BD2F69D}">
      <dsp:nvSpPr>
        <dsp:cNvPr id="0" name=""/>
        <dsp:cNvSpPr/>
      </dsp:nvSpPr>
      <dsp:spPr>
        <a:xfrm rot="10800000">
          <a:off x="0" y="2557749"/>
          <a:ext cx="5147120" cy="6457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Combine separate columns into a </a:t>
          </a:r>
          <a:r>
            <a:rPr lang="en-US" sz="1600" kern="1200" dirty="0" err="1"/>
            <a:t>DataFrame</a:t>
          </a:r>
          <a:endParaRPr lang="en-MY" sz="1600" kern="1200" dirty="0"/>
        </a:p>
      </dsp:txBody>
      <dsp:txXfrm rot="10800000">
        <a:off x="0" y="2557749"/>
        <a:ext cx="5147120" cy="419558"/>
      </dsp:txXfrm>
    </dsp:sp>
    <dsp:sp modelId="{04779D8E-4560-4EFF-B6B0-B74595798854}">
      <dsp:nvSpPr>
        <dsp:cNvPr id="0" name=""/>
        <dsp:cNvSpPr/>
      </dsp:nvSpPr>
      <dsp:spPr>
        <a:xfrm rot="10800000">
          <a:off x="0" y="1918344"/>
          <a:ext cx="5147120" cy="6457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Use defined functions to generate specific columns of data</a:t>
          </a:r>
          <a:endParaRPr lang="en-MY" sz="1600" kern="1200" dirty="0"/>
        </a:p>
      </dsp:txBody>
      <dsp:txXfrm rot="10800000">
        <a:off x="0" y="1918344"/>
        <a:ext cx="5147120" cy="419558"/>
      </dsp:txXfrm>
    </dsp:sp>
    <dsp:sp modelId="{2703B3FD-7D95-40AC-899E-3BC98FD4AA49}">
      <dsp:nvSpPr>
        <dsp:cNvPr id="0" name=""/>
        <dsp:cNvSpPr/>
      </dsp:nvSpPr>
      <dsp:spPr>
        <a:xfrm rot="10800000">
          <a:off x="0" y="1278939"/>
          <a:ext cx="5147120" cy="6457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Convert data format</a:t>
          </a:r>
          <a:endParaRPr lang="en-MY" sz="1600" kern="1200"/>
        </a:p>
      </dsp:txBody>
      <dsp:txXfrm rot="10800000">
        <a:off x="0" y="1278939"/>
        <a:ext cx="5147120" cy="419558"/>
      </dsp:txXfrm>
    </dsp:sp>
    <dsp:sp modelId="{9C9F7ACA-5465-4AF7-9EEB-1BE50C79D32A}">
      <dsp:nvSpPr>
        <dsp:cNvPr id="0" name=""/>
        <dsp:cNvSpPr/>
      </dsp:nvSpPr>
      <dsp:spPr>
        <a:xfrm rot="10800000">
          <a:off x="0" y="639533"/>
          <a:ext cx="5147120" cy="6457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Extract nested data</a:t>
          </a:r>
          <a:endParaRPr lang="en-MY" sz="1600" kern="1200" dirty="0"/>
        </a:p>
      </dsp:txBody>
      <dsp:txXfrm rot="10800000">
        <a:off x="0" y="639533"/>
        <a:ext cx="5147120" cy="419558"/>
      </dsp:txXfrm>
    </dsp:sp>
    <dsp:sp modelId="{80CECC11-AD22-40E9-A329-20C5800469D3}">
      <dsp:nvSpPr>
        <dsp:cNvPr id="0" name=""/>
        <dsp:cNvSpPr/>
      </dsp:nvSpPr>
      <dsp:spPr>
        <a:xfrm rot="10800000">
          <a:off x="0" y="0"/>
          <a:ext cx="5147120" cy="6457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Send GET request to API</a:t>
          </a:r>
          <a:endParaRPr lang="en-MY" sz="1600" kern="1200"/>
        </a:p>
      </dsp:txBody>
      <dsp:txXfrm rot="10800000">
        <a:off x="0" y="0"/>
        <a:ext cx="5147120" cy="419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9692A-2A14-47C0-9E3B-03161935A3C1}">
      <dsp:nvSpPr>
        <dsp:cNvPr id="0" name=""/>
        <dsp:cNvSpPr/>
      </dsp:nvSpPr>
      <dsp:spPr>
        <a:xfrm>
          <a:off x="0" y="0"/>
          <a:ext cx="3593782" cy="748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Web Scrape the page to get the entire HTML text</a:t>
          </a:r>
          <a:endParaRPr lang="en-MY" sz="1400" kern="1200"/>
        </a:p>
      </dsp:txBody>
      <dsp:txXfrm>
        <a:off x="21921" y="21921"/>
        <a:ext cx="2698596" cy="704592"/>
      </dsp:txXfrm>
    </dsp:sp>
    <dsp:sp modelId="{4B2C23D7-2750-4F83-9C22-D84A03B09AC2}">
      <dsp:nvSpPr>
        <dsp:cNvPr id="0" name=""/>
        <dsp:cNvSpPr/>
      </dsp:nvSpPr>
      <dsp:spPr>
        <a:xfrm>
          <a:off x="268366" y="852383"/>
          <a:ext cx="3593782" cy="748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Create a BeautifulSoup object from the response text content</a:t>
          </a:r>
          <a:endParaRPr lang="en-MY" sz="1400" kern="1200"/>
        </a:p>
      </dsp:txBody>
      <dsp:txXfrm>
        <a:off x="290287" y="874304"/>
        <a:ext cx="2795091" cy="704592"/>
      </dsp:txXfrm>
    </dsp:sp>
    <dsp:sp modelId="{F6D3FFA8-1BD7-4F2B-B3B6-BDE390423476}">
      <dsp:nvSpPr>
        <dsp:cNvPr id="0" name=""/>
        <dsp:cNvSpPr/>
      </dsp:nvSpPr>
      <dsp:spPr>
        <a:xfrm>
          <a:off x="536733" y="1704767"/>
          <a:ext cx="3593782" cy="748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Select the tables</a:t>
          </a:r>
          <a:endParaRPr lang="en-MY" sz="1400" kern="1200"/>
        </a:p>
      </dsp:txBody>
      <dsp:txXfrm>
        <a:off x="558654" y="1726688"/>
        <a:ext cx="2795091" cy="704592"/>
      </dsp:txXfrm>
    </dsp:sp>
    <dsp:sp modelId="{82F501DB-4510-4927-858B-406D43C37526}">
      <dsp:nvSpPr>
        <dsp:cNvPr id="0" name=""/>
        <dsp:cNvSpPr/>
      </dsp:nvSpPr>
      <dsp:spPr>
        <a:xfrm>
          <a:off x="805100" y="2557150"/>
          <a:ext cx="3593782" cy="748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From the launch table, extract the column names from the &lt;th&gt;&lt;/th&gt; tags</a:t>
          </a:r>
          <a:endParaRPr lang="en-MY" sz="1400" kern="1200"/>
        </a:p>
      </dsp:txBody>
      <dsp:txXfrm>
        <a:off x="827021" y="2579071"/>
        <a:ext cx="2795091" cy="704592"/>
      </dsp:txXfrm>
    </dsp:sp>
    <dsp:sp modelId="{73570130-BBA7-441C-AF78-2E0ED376A967}">
      <dsp:nvSpPr>
        <dsp:cNvPr id="0" name=""/>
        <dsp:cNvSpPr/>
      </dsp:nvSpPr>
      <dsp:spPr>
        <a:xfrm>
          <a:off x="1073467" y="3409534"/>
          <a:ext cx="3593782" cy="748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Create a Pandas DataFrame by parsing the launch tables</a:t>
          </a:r>
          <a:endParaRPr lang="en-MY" sz="1400" kern="1200"/>
        </a:p>
      </dsp:txBody>
      <dsp:txXfrm>
        <a:off x="1095388" y="3431455"/>
        <a:ext cx="2795091" cy="704592"/>
      </dsp:txXfrm>
    </dsp:sp>
    <dsp:sp modelId="{D74A3B6F-9432-4DB8-8F9A-24A5F34891B0}">
      <dsp:nvSpPr>
        <dsp:cNvPr id="0" name=""/>
        <dsp:cNvSpPr/>
      </dsp:nvSpPr>
      <dsp:spPr>
        <a:xfrm>
          <a:off x="3107300" y="546772"/>
          <a:ext cx="486482" cy="48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MY" sz="2200" kern="1200"/>
        </a:p>
      </dsp:txBody>
      <dsp:txXfrm>
        <a:off x="3216758" y="546772"/>
        <a:ext cx="267566" cy="366078"/>
      </dsp:txXfrm>
    </dsp:sp>
    <dsp:sp modelId="{6D437445-449E-4C9F-A7D2-E0586A594B57}">
      <dsp:nvSpPr>
        <dsp:cNvPr id="0" name=""/>
        <dsp:cNvSpPr/>
      </dsp:nvSpPr>
      <dsp:spPr>
        <a:xfrm>
          <a:off x="3375667" y="1399156"/>
          <a:ext cx="486482" cy="48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MY" sz="2200" kern="1200"/>
        </a:p>
      </dsp:txBody>
      <dsp:txXfrm>
        <a:off x="3485125" y="1399156"/>
        <a:ext cx="267566" cy="366078"/>
      </dsp:txXfrm>
    </dsp:sp>
    <dsp:sp modelId="{6BFB1A89-BFDB-47A6-970E-F1835DCB5DE6}">
      <dsp:nvSpPr>
        <dsp:cNvPr id="0" name=""/>
        <dsp:cNvSpPr/>
      </dsp:nvSpPr>
      <dsp:spPr>
        <a:xfrm>
          <a:off x="3644033" y="2239066"/>
          <a:ext cx="486482" cy="48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MY" sz="2200" kern="1200"/>
        </a:p>
      </dsp:txBody>
      <dsp:txXfrm>
        <a:off x="3753491" y="2239066"/>
        <a:ext cx="267566" cy="366078"/>
      </dsp:txXfrm>
    </dsp:sp>
    <dsp:sp modelId="{E866C205-89A5-40E7-93B8-E50E96128715}">
      <dsp:nvSpPr>
        <dsp:cNvPr id="0" name=""/>
        <dsp:cNvSpPr/>
      </dsp:nvSpPr>
      <dsp:spPr>
        <a:xfrm>
          <a:off x="3912400" y="3099765"/>
          <a:ext cx="486482" cy="48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MY" sz="2200" kern="1200"/>
        </a:p>
      </dsp:txBody>
      <dsp:txXfrm>
        <a:off x="4021858" y="3099765"/>
        <a:ext cx="267566" cy="366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EA60-A8B3-42F4-A232-1BF49E651DB4}">
      <dsp:nvSpPr>
        <dsp:cNvPr id="0" name=""/>
        <dsp:cNvSpPr/>
      </dsp:nvSpPr>
      <dsp:spPr>
        <a:xfrm>
          <a:off x="0" y="3760892"/>
          <a:ext cx="5147120" cy="4936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Compile data into a single </a:t>
          </a:r>
          <a:r>
            <a:rPr lang="en-US" sz="1700" kern="1200" dirty="0" err="1"/>
            <a:t>Dataframe</a:t>
          </a:r>
          <a:endParaRPr lang="en-MY" sz="1700" kern="1200" dirty="0"/>
        </a:p>
      </dsp:txBody>
      <dsp:txXfrm>
        <a:off x="0" y="3760892"/>
        <a:ext cx="5147120" cy="493615"/>
      </dsp:txXfrm>
    </dsp:sp>
    <dsp:sp modelId="{2F65F2D7-DF5F-48B6-BCFD-95D18BD2F69D}">
      <dsp:nvSpPr>
        <dsp:cNvPr id="0" name=""/>
        <dsp:cNvSpPr/>
      </dsp:nvSpPr>
      <dsp:spPr>
        <a:xfrm rot="10800000">
          <a:off x="0" y="3009116"/>
          <a:ext cx="5147120" cy="75918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Create a </a:t>
          </a:r>
          <a:r>
            <a:rPr lang="en-US" sz="1600" kern="1200" dirty="0" err="1"/>
            <a:t>Dataframe</a:t>
          </a:r>
          <a:r>
            <a:rPr lang="en-US" sz="1600" kern="1200" dirty="0"/>
            <a:t> column from the mission outcome data</a:t>
          </a:r>
          <a:endParaRPr lang="en-MY" sz="1600" kern="1200" dirty="0"/>
        </a:p>
      </dsp:txBody>
      <dsp:txXfrm rot="10800000">
        <a:off x="0" y="3009116"/>
        <a:ext cx="5147120" cy="493292"/>
      </dsp:txXfrm>
    </dsp:sp>
    <dsp:sp modelId="{04779D8E-4560-4EFF-B6B0-B74595798854}">
      <dsp:nvSpPr>
        <dsp:cNvPr id="0" name=""/>
        <dsp:cNvSpPr/>
      </dsp:nvSpPr>
      <dsp:spPr>
        <a:xfrm rot="10800000">
          <a:off x="0" y="2257340"/>
          <a:ext cx="5147120" cy="75918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Find the quantity of each type of mission outcome</a:t>
          </a:r>
          <a:endParaRPr lang="en-MY" sz="1600" kern="1200" dirty="0"/>
        </a:p>
      </dsp:txBody>
      <dsp:txXfrm rot="10800000">
        <a:off x="0" y="2257340"/>
        <a:ext cx="5147120" cy="493292"/>
      </dsp:txXfrm>
    </dsp:sp>
    <dsp:sp modelId="{2703B3FD-7D95-40AC-899E-3BC98FD4AA49}">
      <dsp:nvSpPr>
        <dsp:cNvPr id="0" name=""/>
        <dsp:cNvSpPr/>
      </dsp:nvSpPr>
      <dsp:spPr>
        <a:xfrm rot="10800000">
          <a:off x="0" y="1505565"/>
          <a:ext cx="5147120" cy="75918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Find the quantity of each type of orbit</a:t>
          </a:r>
          <a:endParaRPr lang="en-MY" sz="1600" kern="1200" dirty="0"/>
        </a:p>
      </dsp:txBody>
      <dsp:txXfrm rot="10800000">
        <a:off x="0" y="1505565"/>
        <a:ext cx="5147120" cy="493292"/>
      </dsp:txXfrm>
    </dsp:sp>
    <dsp:sp modelId="{9C9F7ACA-5465-4AF7-9EEB-1BE50C79D32A}">
      <dsp:nvSpPr>
        <dsp:cNvPr id="0" name=""/>
        <dsp:cNvSpPr/>
      </dsp:nvSpPr>
      <dsp:spPr>
        <a:xfrm rot="10800000">
          <a:off x="0" y="753789"/>
          <a:ext cx="5147120" cy="75918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Find the number of launches at each site</a:t>
          </a:r>
          <a:endParaRPr lang="en-MY" sz="1600" kern="1200" dirty="0"/>
        </a:p>
      </dsp:txBody>
      <dsp:txXfrm rot="10800000">
        <a:off x="0" y="753789"/>
        <a:ext cx="5147120" cy="493292"/>
      </dsp:txXfrm>
    </dsp:sp>
    <dsp:sp modelId="{80CECC11-AD22-40E9-A329-20C5800469D3}">
      <dsp:nvSpPr>
        <dsp:cNvPr id="0" name=""/>
        <dsp:cNvSpPr/>
      </dsp:nvSpPr>
      <dsp:spPr>
        <a:xfrm rot="10800000">
          <a:off x="0" y="1861"/>
          <a:ext cx="5147120" cy="75918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Load Data from CSV file</a:t>
          </a:r>
          <a:endParaRPr lang="en-MY" sz="1600" kern="1200" dirty="0"/>
        </a:p>
      </dsp:txBody>
      <dsp:txXfrm rot="10800000">
        <a:off x="0" y="1861"/>
        <a:ext cx="5147120" cy="493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C7820-F927-474F-896C-412B29178BE0}">
      <dsp:nvSpPr>
        <dsp:cNvPr id="0" name=""/>
        <dsp:cNvSpPr/>
      </dsp:nvSpPr>
      <dsp:spPr>
        <a:xfrm>
          <a:off x="0" y="0"/>
          <a:ext cx="3057917" cy="77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Pandas Dataframe was created from the cleaned data</a:t>
          </a:r>
          <a:endParaRPr lang="en-MY" sz="1400" kern="1200"/>
        </a:p>
      </dsp:txBody>
      <dsp:txXfrm>
        <a:off x="22628" y="22628"/>
        <a:ext cx="2133870" cy="727308"/>
      </dsp:txXfrm>
    </dsp:sp>
    <dsp:sp modelId="{EABC1968-A087-47B9-A0B1-C61039E1B0A3}">
      <dsp:nvSpPr>
        <dsp:cNvPr id="0" name=""/>
        <dsp:cNvSpPr/>
      </dsp:nvSpPr>
      <dsp:spPr>
        <a:xfrm>
          <a:off x="228351" y="879864"/>
          <a:ext cx="3057917" cy="77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data was split into training and testing sets</a:t>
          </a:r>
          <a:endParaRPr lang="en-MY" sz="1400" kern="1200"/>
        </a:p>
      </dsp:txBody>
      <dsp:txXfrm>
        <a:off x="250979" y="902492"/>
        <a:ext cx="2282144" cy="727308"/>
      </dsp:txXfrm>
    </dsp:sp>
    <dsp:sp modelId="{DC3B6023-0570-47E3-8419-39F548265F1D}">
      <dsp:nvSpPr>
        <dsp:cNvPr id="0" name=""/>
        <dsp:cNvSpPr/>
      </dsp:nvSpPr>
      <dsp:spPr>
        <a:xfrm>
          <a:off x="456702" y="1759729"/>
          <a:ext cx="3057917" cy="77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Each of the four model were trained with the training set</a:t>
          </a:r>
          <a:endParaRPr lang="en-MY" sz="1400" kern="1200"/>
        </a:p>
      </dsp:txBody>
      <dsp:txXfrm>
        <a:off x="479330" y="1782357"/>
        <a:ext cx="2282144" cy="727308"/>
      </dsp:txXfrm>
    </dsp:sp>
    <dsp:sp modelId="{F950B266-AF23-450A-A274-B1304B6F5442}">
      <dsp:nvSpPr>
        <dsp:cNvPr id="0" name=""/>
        <dsp:cNvSpPr/>
      </dsp:nvSpPr>
      <dsp:spPr>
        <a:xfrm>
          <a:off x="685053" y="2639594"/>
          <a:ext cx="3057917" cy="77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Each of the models were evaluated on the test data set.</a:t>
          </a:r>
          <a:endParaRPr lang="en-MY" sz="1400" kern="1200"/>
        </a:p>
      </dsp:txBody>
      <dsp:txXfrm>
        <a:off x="707681" y="2662222"/>
        <a:ext cx="2282144" cy="727308"/>
      </dsp:txXfrm>
    </dsp:sp>
    <dsp:sp modelId="{A9A4611C-8F98-4841-8D60-59C6DA116A50}">
      <dsp:nvSpPr>
        <dsp:cNvPr id="0" name=""/>
        <dsp:cNvSpPr/>
      </dsp:nvSpPr>
      <dsp:spPr>
        <a:xfrm>
          <a:off x="913404" y="3519458"/>
          <a:ext cx="3057917" cy="772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Models were compared based on accuracy scores</a:t>
          </a:r>
          <a:endParaRPr lang="en-MY" sz="1400" kern="1200"/>
        </a:p>
      </dsp:txBody>
      <dsp:txXfrm>
        <a:off x="936032" y="3542086"/>
        <a:ext cx="2282144" cy="727308"/>
      </dsp:txXfrm>
    </dsp:sp>
    <dsp:sp modelId="{0B429AD3-A58E-4763-9D72-2B853355ACB6}">
      <dsp:nvSpPr>
        <dsp:cNvPr id="0" name=""/>
        <dsp:cNvSpPr/>
      </dsp:nvSpPr>
      <dsp:spPr>
        <a:xfrm>
          <a:off x="2555751" y="564401"/>
          <a:ext cx="502166" cy="5021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MY" sz="2200" kern="1200"/>
        </a:p>
      </dsp:txBody>
      <dsp:txXfrm>
        <a:off x="2668738" y="564401"/>
        <a:ext cx="276192" cy="377880"/>
      </dsp:txXfrm>
    </dsp:sp>
    <dsp:sp modelId="{8EB3B85B-CB59-40A0-A002-5835FAC1C8C3}">
      <dsp:nvSpPr>
        <dsp:cNvPr id="0" name=""/>
        <dsp:cNvSpPr/>
      </dsp:nvSpPr>
      <dsp:spPr>
        <a:xfrm>
          <a:off x="2784102" y="1444265"/>
          <a:ext cx="502166" cy="5021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MY" sz="2200" kern="1200"/>
        </a:p>
      </dsp:txBody>
      <dsp:txXfrm>
        <a:off x="2897089" y="1444265"/>
        <a:ext cx="276192" cy="377880"/>
      </dsp:txXfrm>
    </dsp:sp>
    <dsp:sp modelId="{D4EA09F6-3E36-4500-97D9-B1D282599F83}">
      <dsp:nvSpPr>
        <dsp:cNvPr id="0" name=""/>
        <dsp:cNvSpPr/>
      </dsp:nvSpPr>
      <dsp:spPr>
        <a:xfrm>
          <a:off x="3012453" y="2311254"/>
          <a:ext cx="502166" cy="5021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MY" sz="2200" kern="1200"/>
        </a:p>
      </dsp:txBody>
      <dsp:txXfrm>
        <a:off x="3125440" y="2311254"/>
        <a:ext cx="276192" cy="377880"/>
      </dsp:txXfrm>
    </dsp:sp>
    <dsp:sp modelId="{B71C8F24-774E-484C-85DD-E55E1E59340C}">
      <dsp:nvSpPr>
        <dsp:cNvPr id="0" name=""/>
        <dsp:cNvSpPr/>
      </dsp:nvSpPr>
      <dsp:spPr>
        <a:xfrm>
          <a:off x="3240804" y="3199703"/>
          <a:ext cx="502166" cy="5021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MY" sz="2200" kern="1200"/>
        </a:p>
      </dsp:txBody>
      <dsp:txXfrm>
        <a:off x="3353791" y="3199703"/>
        <a:ext cx="276192" cy="3778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80391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196420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1267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410010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yeefai96/Applied-data-Science-Capstone/blob/9fb5e6ad7353ecc7a22c4d2c6671975b200f55a4/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eefai96/Applied-data-Science-Capstone/blob/38c1bcb89c9c5076c6348402461845fdf53aaf87/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eefai96/Applied-data-Science-Capstone/blob/38c1bcb89c9c5076c6348402461845fdf53aaf87/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eefai96/Applied-data-Science-Capstone/blob/18038bdcdc8edf728e12571f79061ab01d4a25e6/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eefai96/Applied-data-Science-Capstone/blob/d258264459fc8a5ad4ef4426683ac29dc9a2bf49/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yeefai96/Applied-data-Science-Capstone/blob/36fc2afdd3fbc7005686a3c586a92a2ee1f2ae15/SpaceX_Machine%20Learning%20Prediction_Part_5.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github.com/yeefai96/Applied-data-Science-Capstone/blob/c142a60f2062371b9e2fb5cc09ee889476525be3/jupyter-labs-spacex-data-collection-api-bak-2025-02-07-10-34-18Z.ipynb" TargetMode="External"/><Relationship Id="rId4" Type="http://schemas.openxmlformats.org/officeDocument/2006/relationships/diagramData" Target="../diagrams/data1.xml"/><Relationship Id="rId9" Type="http://schemas.openxmlformats.org/officeDocument/2006/relationships/hyperlink" Target="https://api.spacexdata.com/"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en.wikipedia.org/wiki/SpaceX"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yeefai96/Applied-data-Science-Capstone/blob/c142a60f2062371b9e2fb5cc09ee889476525be3/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LEONG YEE FAI</a:t>
            </a:r>
          </a:p>
          <a:p>
            <a:r>
              <a:rPr lang="en-US" dirty="0">
                <a:solidFill>
                  <a:schemeClr val="bg2"/>
                </a:solidFill>
                <a:latin typeface="Abadi" panose="020B0604020104020204" pitchFamily="34" charset="0"/>
                <a:ea typeface="SF Pro" pitchFamily="2" charset="0"/>
                <a:cs typeface="SF Pro" pitchFamily="2" charset="0"/>
              </a:rPr>
              <a:t>10/02/2025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661"/>
            <a:ext cx="5840340" cy="4568912"/>
          </a:xfrm>
          <a:prstGeom prst="rect">
            <a:avLst/>
          </a:prstGeom>
        </p:spPr>
        <p:txBody>
          <a:bodyPr/>
          <a:lstStyle/>
          <a:p>
            <a:r>
              <a:rPr lang="en-US" sz="1800" dirty="0">
                <a:solidFill>
                  <a:schemeClr val="accent3">
                    <a:lumMod val="25000"/>
                  </a:schemeClr>
                </a:solidFill>
                <a:latin typeface="Abadi" panose="020B0604020104020204" pitchFamily="34" charset="0"/>
              </a:rPr>
              <a:t>The CSV file from the data collection consist of other unwanted data.</a:t>
            </a:r>
          </a:p>
          <a:p>
            <a:r>
              <a:rPr lang="en-US" sz="1800" dirty="0">
                <a:solidFill>
                  <a:schemeClr val="accent3">
                    <a:lumMod val="25000"/>
                  </a:schemeClr>
                </a:solidFill>
                <a:latin typeface="Abadi" panose="020B0604020104020204" pitchFamily="34" charset="0"/>
              </a:rPr>
              <a:t>The launch sites, orbit types and mission outcomes were filter and reformatted.</a:t>
            </a:r>
          </a:p>
          <a:p>
            <a:r>
              <a:rPr lang="en-US" sz="1800" dirty="0">
                <a:solidFill>
                  <a:schemeClr val="accent3">
                    <a:lumMod val="25000"/>
                  </a:schemeClr>
                </a:solidFill>
                <a:latin typeface="Abadi" panose="020B0604020104020204" pitchFamily="34" charset="0"/>
              </a:rPr>
              <a:t>The mission outcome types were converted to a binary classification (one-hot encoding) where 1 represented the Falcon 9 first stage landing being a success and 0 represented a failure.</a:t>
            </a:r>
          </a:p>
          <a:p>
            <a:r>
              <a:rPr lang="en-US" sz="1800" dirty="0">
                <a:solidFill>
                  <a:schemeClr val="accent3">
                    <a:lumMod val="25000"/>
                  </a:schemeClr>
                </a:solidFill>
                <a:latin typeface="Abadi" panose="020B0604020104020204" pitchFamily="34" charset="0"/>
              </a:rPr>
              <a:t>The new mission outcome classification column was added to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p>
          <a:p>
            <a:endParaRPr lang="en-US"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GitHub URL (Data Wrangling):</a:t>
            </a:r>
          </a:p>
          <a:p>
            <a:pPr marL="0" indent="0">
              <a:buNone/>
            </a:pPr>
            <a:r>
              <a:rPr lang="en-US" sz="1800" dirty="0">
                <a:solidFill>
                  <a:schemeClr val="accent3">
                    <a:lumMod val="25000"/>
                  </a:schemeClr>
                </a:solidFill>
                <a:latin typeface="Abadi" panose="020B0604020104020204" pitchFamily="34" charset="0"/>
                <a:hlinkClick r:id="rId3"/>
              </a:rPr>
              <a:t>https://github.com/yeefai96/Applied-data-Science-Capstone/blob/9fb5e6ad7353ecc7a22c4d2c6671975b200f55a4/labs-jupyter-spacex-Data%20wrangling.ipynb</a:t>
            </a:r>
            <a:endParaRPr lang="en-US" sz="1800" dirty="0">
              <a:solidFill>
                <a:schemeClr val="accent3">
                  <a:lumMod val="25000"/>
                </a:schemeClr>
              </a:solidFill>
              <a:latin typeface="Abadi" panose="020B0604020104020204" pitchFamily="34" charset="0"/>
            </a:endParaRPr>
          </a:p>
          <a:p>
            <a:pPr marL="0" indent="0">
              <a:buNone/>
            </a:pPr>
            <a:endParaRPr lang="en-US" sz="1800" dirty="0">
              <a:solidFill>
                <a:schemeClr val="accent3">
                  <a:lumMod val="25000"/>
                </a:schemeClr>
              </a:solidFill>
              <a:latin typeface="Abadi" panose="020B0604020104020204" pitchFamily="34" charset="0"/>
            </a:endParaRPr>
          </a:p>
          <a:p>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Content Placeholder 1">
            <a:extLst>
              <a:ext uri="{FF2B5EF4-FFF2-40B4-BE49-F238E27FC236}">
                <a16:creationId xmlns:a16="http://schemas.microsoft.com/office/drawing/2014/main" id="{12F27087-907C-47F4-A37F-C6FC4F61ACBA}"/>
              </a:ext>
            </a:extLst>
          </p:cNvPr>
          <p:cNvGraphicFramePr>
            <a:graphicFrameLocks/>
          </p:cNvGraphicFramePr>
          <p:nvPr>
            <p:extLst>
              <p:ext uri="{D42A27DB-BD31-4B8C-83A1-F6EECF244321}">
                <p14:modId xmlns:p14="http://schemas.microsoft.com/office/powerpoint/2010/main" val="150776173"/>
              </p:ext>
            </p:extLst>
          </p:nvPr>
        </p:nvGraphicFramePr>
        <p:xfrm>
          <a:off x="6610351" y="1584571"/>
          <a:ext cx="5147120" cy="4256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599" cy="46206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Necessary information such as launch sites, payload mass, dates, booster types,  as well as mission outcomes were extracted by using SQL queries</a:t>
            </a:r>
          </a:p>
          <a:p>
            <a:pPr marL="0" indent="0">
              <a:lnSpc>
                <a:spcPct val="100000"/>
              </a:lnSpc>
              <a:spcBef>
                <a:spcPts val="1400"/>
              </a:spcBef>
              <a:buNone/>
            </a:pPr>
            <a:endParaRPr lang="en-US" dirty="0"/>
          </a:p>
          <a:p>
            <a:r>
              <a:rPr lang="en-US" sz="2400" dirty="0"/>
              <a:t>GitHub:</a:t>
            </a:r>
          </a:p>
          <a:p>
            <a:pPr marL="0" indent="0">
              <a:buNone/>
            </a:pPr>
            <a:r>
              <a:rPr lang="en-US" sz="1800" dirty="0">
                <a:hlinkClick r:id="rId3"/>
              </a:rPr>
              <a:t>https://github.com/yeefai96/Applied-data-Science-Capstone/blob/38c1bcb89c9c5076c6348402461845fdf53aaf87/jupyter-labs-eda-sql-coursera_sqllite.ipynb</a:t>
            </a:r>
            <a:endParaRPr lang="en-US" sz="1800"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7660" y="167423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Relationship between flight number and payload with Trends of launch site and orbit type were compared corresponding by virtualized in scatterplot and bar chart to see the outcome.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Lastly line plot were used to compare on mission outcome trend by year.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a:t>
            </a:r>
          </a:p>
          <a:p>
            <a:pPr marL="0" indent="0">
              <a:lnSpc>
                <a:spcPct val="100000"/>
              </a:lnSpc>
              <a:spcBef>
                <a:spcPts val="1400"/>
              </a:spcBef>
              <a:buNone/>
            </a:pPr>
            <a:r>
              <a:rPr lang="en-US" sz="2200" dirty="0">
                <a:solidFill>
                  <a:schemeClr val="accent3">
                    <a:lumMod val="25000"/>
                  </a:schemeClr>
                </a:solidFill>
                <a:latin typeface="Abadi"/>
                <a:hlinkClick r:id="rId3"/>
              </a:rPr>
              <a:t>https://github.com/yeefai96/Applied-data-Science-Capstone/blob/38c1bcb89c9c5076c6348402461845fdf53aaf87/edadataviz.ipynb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b="1"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r>
              <a:rPr lang="en-US" dirty="0"/>
              <a:t>The data were created with map object and added to the Folium map</a:t>
            </a:r>
          </a:p>
          <a:p>
            <a:pPr lvl="1"/>
            <a:r>
              <a:rPr lang="en-US" b="1" dirty="0"/>
              <a:t>Markers </a:t>
            </a:r>
            <a:r>
              <a:rPr lang="en-US" dirty="0"/>
              <a:t>were added for launch sites and for the NASA Johnson Space Center </a:t>
            </a:r>
          </a:p>
          <a:p>
            <a:pPr lvl="1"/>
            <a:r>
              <a:rPr lang="en-US" b="1" dirty="0"/>
              <a:t>Circles</a:t>
            </a:r>
            <a:r>
              <a:rPr lang="en-US" dirty="0"/>
              <a:t> were added for the launch sites.</a:t>
            </a:r>
          </a:p>
          <a:p>
            <a:pPr lvl="1"/>
            <a:r>
              <a:rPr lang="en-US" b="1" dirty="0"/>
              <a:t>Lines </a:t>
            </a:r>
            <a:r>
              <a:rPr lang="en-US" dirty="0"/>
              <a:t>were added to show the distance to the nearby features:</a:t>
            </a:r>
          </a:p>
          <a:p>
            <a:pPr lvl="2"/>
            <a:r>
              <a:rPr lang="en-US" sz="1600" dirty="0"/>
              <a:t>Distance from CCAFS LC-40 to the coastline</a:t>
            </a:r>
          </a:p>
          <a:p>
            <a:pPr lvl="2"/>
            <a:r>
              <a:rPr lang="en-US" sz="1600" dirty="0"/>
              <a:t>Distance from CCAFS LC-40 to the rail line</a:t>
            </a:r>
          </a:p>
          <a:p>
            <a:pPr lvl="2"/>
            <a:r>
              <a:rPr lang="en-US" sz="1600" dirty="0"/>
              <a:t>Distance from CCAFS LC-40 to the perimeter road</a:t>
            </a:r>
          </a:p>
          <a:p>
            <a:pPr marL="0" indent="0">
              <a:buNone/>
            </a:pPr>
            <a:endParaRPr lang="en-US" dirty="0"/>
          </a:p>
          <a:p>
            <a:pPr marL="0" indent="0">
              <a:buNone/>
            </a:pPr>
            <a:r>
              <a:rPr lang="en-US" sz="2200" dirty="0" err="1"/>
              <a:t>Github</a:t>
            </a:r>
            <a:r>
              <a:rPr lang="en-US" sz="2200" dirty="0"/>
              <a:t>:</a:t>
            </a:r>
          </a:p>
          <a:p>
            <a:pPr marL="0" indent="0">
              <a:buNone/>
            </a:pPr>
            <a:r>
              <a:rPr lang="en-US" sz="2000" dirty="0">
                <a:hlinkClick r:id="rId3"/>
              </a:rPr>
              <a:t>https://github.com/yeefai96/Applied-data-Science-Capstone/blob/18038bdcdc8edf728e12571f79061ab01d4a25e6/lab_jupyter_launch_site_location.ipynb</a:t>
            </a:r>
            <a:endParaRPr lang="en-US" sz="2000"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4942"/>
            <a:ext cx="10687962"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t>The </a:t>
            </a:r>
            <a:r>
              <a:rPr lang="en-US" sz="2200" dirty="0" err="1"/>
              <a:t>Plotly</a:t>
            </a:r>
            <a:r>
              <a:rPr lang="en-US" sz="2200" dirty="0"/>
              <a:t> Dash dashboard included a dropdown input to select data from ‘one’ or ‘all’ launch sites to display on the pie chart and scatterplot. </a:t>
            </a:r>
          </a:p>
          <a:p>
            <a:pPr>
              <a:lnSpc>
                <a:spcPct val="100000"/>
              </a:lnSpc>
              <a:spcBef>
                <a:spcPts val="1400"/>
              </a:spcBef>
            </a:pPr>
            <a:r>
              <a:rPr lang="en-US" sz="2200" b="1" dirty="0"/>
              <a:t>For ‘one’ launch site</a:t>
            </a:r>
            <a:r>
              <a:rPr lang="en-US" sz="2200" dirty="0"/>
              <a:t>, the pie chart displayed the distribution of successful and failed Falcon 9 first stage landings for that site. </a:t>
            </a:r>
          </a:p>
          <a:p>
            <a:pPr>
              <a:lnSpc>
                <a:spcPct val="100000"/>
              </a:lnSpc>
              <a:spcBef>
                <a:spcPts val="1400"/>
              </a:spcBef>
            </a:pPr>
            <a:r>
              <a:rPr lang="en-US" sz="2200" b="1" dirty="0"/>
              <a:t>For ‘all’ launch sites</a:t>
            </a:r>
            <a:r>
              <a:rPr lang="en-US" sz="2200" dirty="0"/>
              <a:t>, the pie chart displayed the distribution of successful Falcon 9 first stage landings between the sites. </a:t>
            </a:r>
          </a:p>
          <a:p>
            <a:pPr>
              <a:lnSpc>
                <a:spcPct val="100000"/>
              </a:lnSpc>
              <a:spcBef>
                <a:spcPts val="1400"/>
              </a:spcBef>
            </a:pPr>
            <a:r>
              <a:rPr lang="en-US" sz="2200" b="1" dirty="0"/>
              <a:t>The input slider</a:t>
            </a:r>
            <a:r>
              <a:rPr lang="en-US" sz="2200" dirty="0"/>
              <a:t> is used to filter the payload masses for the scatterplot. </a:t>
            </a:r>
          </a:p>
          <a:p>
            <a:pPr>
              <a:lnSpc>
                <a:spcPct val="100000"/>
              </a:lnSpc>
              <a:spcBef>
                <a:spcPts val="1400"/>
              </a:spcBef>
            </a:pPr>
            <a:r>
              <a:rPr lang="en-US" sz="2200" b="1" dirty="0"/>
              <a:t>The scatterplot</a:t>
            </a:r>
            <a:r>
              <a:rPr lang="en-US" sz="2200" dirty="0"/>
              <a:t> displayed the distribution of Falcon 9 first stage landings split by payload mass, mission outcome and by booster version category.</a:t>
            </a:r>
            <a:endParaRPr lang="en-US" sz="3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https://github.com/yeefai96/Applied-data-Science-Capstone/blob/d258264459fc8a5ad4ef4426683ac29dc9a2bf49/spacex_dash_app.py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3042"/>
            <a:ext cx="5687939" cy="5099208"/>
          </a:xfrm>
          <a:prstGeom prst="rect">
            <a:avLst/>
          </a:prstGeom>
        </p:spPr>
        <p:txBody>
          <a:bodyPr>
            <a:normAutofit lnSpcReduction="10000"/>
          </a:bodyPr>
          <a:lstStyle/>
          <a:p>
            <a:pPr>
              <a:lnSpc>
                <a:spcPct val="100000"/>
              </a:lnSpc>
              <a:spcBef>
                <a:spcPts val="1400"/>
              </a:spcBef>
            </a:pPr>
            <a:r>
              <a:rPr lang="en-US" sz="1600" dirty="0"/>
              <a:t>The dataset was split into training and testing sets.</a:t>
            </a:r>
          </a:p>
          <a:p>
            <a:pPr>
              <a:lnSpc>
                <a:spcPct val="100000"/>
              </a:lnSpc>
              <a:spcBef>
                <a:spcPts val="1400"/>
              </a:spcBef>
            </a:pPr>
            <a:r>
              <a:rPr lang="en-US" sz="1600" dirty="0"/>
              <a:t>The following machine learning models were trained on the training data set: </a:t>
            </a:r>
          </a:p>
          <a:p>
            <a:pPr lvl="1">
              <a:lnSpc>
                <a:spcPct val="100000"/>
              </a:lnSpc>
              <a:spcBef>
                <a:spcPts val="1400"/>
              </a:spcBef>
            </a:pPr>
            <a:r>
              <a:rPr lang="en-US" sz="1200" dirty="0"/>
              <a:t>Logistic Regression </a:t>
            </a:r>
          </a:p>
          <a:p>
            <a:pPr lvl="1">
              <a:lnSpc>
                <a:spcPct val="100000"/>
              </a:lnSpc>
              <a:spcBef>
                <a:spcPts val="1400"/>
              </a:spcBef>
            </a:pPr>
            <a:r>
              <a:rPr lang="en-US" sz="1200" dirty="0"/>
              <a:t>SVM (Support Vector Machine)</a:t>
            </a:r>
          </a:p>
          <a:p>
            <a:pPr lvl="1">
              <a:lnSpc>
                <a:spcPct val="100000"/>
              </a:lnSpc>
              <a:spcBef>
                <a:spcPts val="1400"/>
              </a:spcBef>
            </a:pPr>
            <a:r>
              <a:rPr lang="en-US" sz="1200" dirty="0"/>
              <a:t>Decision Tree </a:t>
            </a:r>
          </a:p>
          <a:p>
            <a:pPr lvl="1">
              <a:lnSpc>
                <a:spcPct val="100000"/>
              </a:lnSpc>
              <a:spcBef>
                <a:spcPts val="1400"/>
              </a:spcBef>
            </a:pPr>
            <a:r>
              <a:rPr lang="en-US" sz="1200" dirty="0"/>
              <a:t>KNN (k-Nearest Neighbors) </a:t>
            </a:r>
          </a:p>
          <a:p>
            <a:pPr>
              <a:lnSpc>
                <a:spcPct val="100000"/>
              </a:lnSpc>
              <a:spcBef>
                <a:spcPts val="1400"/>
              </a:spcBef>
            </a:pPr>
            <a:r>
              <a:rPr lang="en-US" sz="1600" dirty="0"/>
              <a:t>Hyper-parameters were evaluated using </a:t>
            </a:r>
            <a:r>
              <a:rPr lang="en-US" sz="1600" dirty="0" err="1"/>
              <a:t>GridSearchCV</a:t>
            </a:r>
            <a:r>
              <a:rPr lang="en-US" sz="1600" dirty="0"/>
              <a:t>() and the best was selected using the </a:t>
            </a:r>
            <a:r>
              <a:rPr lang="en-US" sz="1600" dirty="0" err="1"/>
              <a:t>best_params</a:t>
            </a:r>
            <a:r>
              <a:rPr lang="en-US" sz="1600" dirty="0"/>
              <a:t> method. </a:t>
            </a:r>
          </a:p>
          <a:p>
            <a:pPr>
              <a:lnSpc>
                <a:spcPct val="100000"/>
              </a:lnSpc>
              <a:spcBef>
                <a:spcPts val="1400"/>
              </a:spcBef>
            </a:pPr>
            <a:r>
              <a:rPr lang="en-US" sz="1600" dirty="0"/>
              <a:t>Using the best hyper-parameters, each of the four models were scored on accuracy by using the testing data set</a:t>
            </a:r>
          </a:p>
          <a:p>
            <a:pPr>
              <a:lnSpc>
                <a:spcPct val="100000"/>
              </a:lnSpc>
              <a:spcBef>
                <a:spcPts val="1400"/>
              </a:spcBef>
            </a:pPr>
            <a:r>
              <a:rPr lang="en-US" sz="1600" dirty="0" err="1"/>
              <a:t>Github</a:t>
            </a:r>
            <a:r>
              <a:rPr lang="en-US" sz="1600" dirty="0"/>
              <a:t>:</a:t>
            </a:r>
          </a:p>
          <a:p>
            <a:pPr marL="0" indent="0">
              <a:lnSpc>
                <a:spcPct val="100000"/>
              </a:lnSpc>
              <a:spcBef>
                <a:spcPts val="1400"/>
              </a:spcBef>
              <a:buNone/>
            </a:pPr>
            <a:r>
              <a:rPr lang="en-US" sz="1600" dirty="0">
                <a:hlinkClick r:id="rId3"/>
              </a:rPr>
              <a:t>https://github.com/yeefai96/Applied-data-Science-Capstone/blob/36fc2afdd3fbc7005686a3c586a92a2ee1f2ae15/SpaceX_Machine%20Learning%20Prediction_Part_5.ipynb</a:t>
            </a:r>
            <a:endParaRPr lang="en-US" sz="1600" dirty="0"/>
          </a:p>
          <a:p>
            <a:pPr marL="0" indent="0">
              <a:lnSpc>
                <a:spcPct val="100000"/>
              </a:lnSpc>
              <a:spcBef>
                <a:spcPts val="1400"/>
              </a:spcBef>
              <a:buNone/>
            </a:pPr>
            <a:endParaRPr lang="en-US" sz="1600" dirty="0"/>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6C4D2A64-BBC6-4509-AACD-DDF89757C966}"/>
              </a:ext>
            </a:extLst>
          </p:cNvPr>
          <p:cNvGraphicFramePr/>
          <p:nvPr>
            <p:extLst>
              <p:ext uri="{D42A27DB-BD31-4B8C-83A1-F6EECF244321}">
                <p14:modId xmlns:p14="http://schemas.microsoft.com/office/powerpoint/2010/main" val="1625286037"/>
              </p:ext>
            </p:extLst>
          </p:nvPr>
        </p:nvGraphicFramePr>
        <p:xfrm>
          <a:off x="7486650" y="1549241"/>
          <a:ext cx="3971322" cy="42920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B29B716-3FF3-4260-9673-35CE14E11B51}"/>
              </a:ext>
            </a:extLst>
          </p:cNvPr>
          <p:cNvPicPr>
            <a:picLocks noChangeAspect="1"/>
          </p:cNvPicPr>
          <p:nvPr/>
        </p:nvPicPr>
        <p:blipFill>
          <a:blip r:embed="rId3"/>
          <a:stretch>
            <a:fillRect/>
          </a:stretch>
        </p:blipFill>
        <p:spPr>
          <a:xfrm>
            <a:off x="1162050" y="2157709"/>
            <a:ext cx="8932515" cy="1614191"/>
          </a:xfrm>
          <a:prstGeom prst="rect">
            <a:avLst/>
          </a:prstGeom>
        </p:spPr>
      </p:pic>
      <p:sp>
        <p:nvSpPr>
          <p:cNvPr id="7" name="TextBox 6">
            <a:extLst>
              <a:ext uri="{FF2B5EF4-FFF2-40B4-BE49-F238E27FC236}">
                <a16:creationId xmlns:a16="http://schemas.microsoft.com/office/drawing/2014/main" id="{195CAA81-4A09-44EE-8760-69F83EADF0D8}"/>
              </a:ext>
            </a:extLst>
          </p:cNvPr>
          <p:cNvSpPr txBox="1"/>
          <p:nvPr/>
        </p:nvSpPr>
        <p:spPr>
          <a:xfrm>
            <a:off x="1634490" y="1650842"/>
            <a:ext cx="6515100" cy="369332"/>
          </a:xfrm>
          <a:prstGeom prst="rect">
            <a:avLst/>
          </a:prstGeom>
          <a:noFill/>
        </p:spPr>
        <p:txBody>
          <a:bodyPr wrap="square" rtlCol="0">
            <a:spAutoFit/>
          </a:bodyPr>
          <a:lstStyle/>
          <a:p>
            <a:r>
              <a:rPr lang="en-US" dirty="0"/>
              <a:t>Scatter plot below show the plot of flight number vs launch sites:</a:t>
            </a:r>
            <a:endParaRPr lang="en-MY" dirty="0"/>
          </a:p>
        </p:txBody>
      </p:sp>
      <p:sp>
        <p:nvSpPr>
          <p:cNvPr id="8" name="TextBox 7">
            <a:extLst>
              <a:ext uri="{FF2B5EF4-FFF2-40B4-BE49-F238E27FC236}">
                <a16:creationId xmlns:a16="http://schemas.microsoft.com/office/drawing/2014/main" id="{5DCBB0EB-D83A-4FB9-A07F-378428102678}"/>
              </a:ext>
            </a:extLst>
          </p:cNvPr>
          <p:cNvSpPr txBox="1"/>
          <p:nvPr/>
        </p:nvSpPr>
        <p:spPr>
          <a:xfrm>
            <a:off x="1352550" y="4089181"/>
            <a:ext cx="867537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Total number of launches from CCAFS SLC 40 were the highest among the other sites</a:t>
            </a:r>
          </a:p>
          <a:p>
            <a:pPr marL="285750" indent="-285750">
              <a:buFont typeface="Arial" panose="020B0604020202020204" pitchFamily="34" charset="0"/>
              <a:buChar char="•"/>
            </a:pPr>
            <a:r>
              <a:rPr lang="en-US" dirty="0"/>
              <a:t>Falcon 9 first stage launch in CCAFS SLC had achieved the greatest number of continuously success among the sites.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5B0AD0F3-C28D-42B1-9D8B-9086FABCF973}"/>
              </a:ext>
            </a:extLst>
          </p:cNvPr>
          <p:cNvPicPr>
            <a:picLocks noChangeAspect="1"/>
          </p:cNvPicPr>
          <p:nvPr/>
        </p:nvPicPr>
        <p:blipFill>
          <a:blip r:embed="rId3"/>
          <a:stretch>
            <a:fillRect/>
          </a:stretch>
        </p:blipFill>
        <p:spPr>
          <a:xfrm>
            <a:off x="597803" y="2020464"/>
            <a:ext cx="10860016" cy="1981477"/>
          </a:xfrm>
          <a:prstGeom prst="rect">
            <a:avLst/>
          </a:prstGeom>
        </p:spPr>
      </p:pic>
      <p:sp>
        <p:nvSpPr>
          <p:cNvPr id="6" name="TextBox 5">
            <a:extLst>
              <a:ext uri="{FF2B5EF4-FFF2-40B4-BE49-F238E27FC236}">
                <a16:creationId xmlns:a16="http://schemas.microsoft.com/office/drawing/2014/main" id="{3D59D74A-E3C2-4467-BD0E-93E62E2085C9}"/>
              </a:ext>
            </a:extLst>
          </p:cNvPr>
          <p:cNvSpPr txBox="1"/>
          <p:nvPr/>
        </p:nvSpPr>
        <p:spPr>
          <a:xfrm>
            <a:off x="1162050" y="1650842"/>
            <a:ext cx="6515100" cy="369332"/>
          </a:xfrm>
          <a:prstGeom prst="rect">
            <a:avLst/>
          </a:prstGeom>
          <a:noFill/>
        </p:spPr>
        <p:txBody>
          <a:bodyPr wrap="square" rtlCol="0">
            <a:spAutoFit/>
          </a:bodyPr>
          <a:lstStyle/>
          <a:p>
            <a:r>
              <a:rPr lang="en-US" dirty="0"/>
              <a:t>Scatter plot below show the plot of Payload vs launch sites:</a:t>
            </a:r>
            <a:endParaRPr lang="en-MY" dirty="0"/>
          </a:p>
        </p:txBody>
      </p:sp>
      <p:sp>
        <p:nvSpPr>
          <p:cNvPr id="7" name="TextBox 6">
            <a:extLst>
              <a:ext uri="{FF2B5EF4-FFF2-40B4-BE49-F238E27FC236}">
                <a16:creationId xmlns:a16="http://schemas.microsoft.com/office/drawing/2014/main" id="{6E61CF94-8FE8-4AD6-BEF3-F1CF1D797689}"/>
              </a:ext>
            </a:extLst>
          </p:cNvPr>
          <p:cNvSpPr txBox="1"/>
          <p:nvPr/>
        </p:nvSpPr>
        <p:spPr>
          <a:xfrm>
            <a:off x="1083444" y="4257684"/>
            <a:ext cx="10495748" cy="646331"/>
          </a:xfrm>
          <a:prstGeom prst="rect">
            <a:avLst/>
          </a:prstGeom>
          <a:noFill/>
        </p:spPr>
        <p:txBody>
          <a:bodyPr wrap="square" rtlCol="0">
            <a:spAutoFit/>
          </a:bodyPr>
          <a:lstStyle/>
          <a:p>
            <a:r>
              <a:rPr lang="en-US" dirty="0"/>
              <a:t>Success rate increase along with payload mass, the successful stage 1 landing rate increase </a:t>
            </a:r>
            <a:r>
              <a:rPr lang="en-US" dirty="0" err="1"/>
              <a:t>whe</a:t>
            </a:r>
            <a:r>
              <a:rPr lang="en-US" dirty="0"/>
              <a:t> the payload increases over 8000 kg and before 16000 kg</a:t>
            </a:r>
            <a:endParaRPr lang="en-MY"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586179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the 100% success rate of landing of stage 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Meanwhile, SO has no successful first stage landing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9AA766A-0948-40E9-84C0-1E526D7AA50A}"/>
              </a:ext>
            </a:extLst>
          </p:cNvPr>
          <p:cNvPicPr>
            <a:picLocks noChangeAspect="1"/>
          </p:cNvPicPr>
          <p:nvPr/>
        </p:nvPicPr>
        <p:blipFill>
          <a:blip r:embed="rId3"/>
          <a:stretch>
            <a:fillRect/>
          </a:stretch>
        </p:blipFill>
        <p:spPr>
          <a:xfrm>
            <a:off x="7489753" y="2165918"/>
            <a:ext cx="3398427" cy="27814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11AA54C-A2C8-4640-B9F5-C4A776ADEA54}"/>
              </a:ext>
            </a:extLst>
          </p:cNvPr>
          <p:cNvPicPr>
            <a:picLocks noChangeAspect="1"/>
          </p:cNvPicPr>
          <p:nvPr/>
        </p:nvPicPr>
        <p:blipFill>
          <a:blip r:embed="rId3"/>
          <a:stretch>
            <a:fillRect/>
          </a:stretch>
        </p:blipFill>
        <p:spPr>
          <a:xfrm>
            <a:off x="636062" y="1968363"/>
            <a:ext cx="10821910" cy="2162477"/>
          </a:xfrm>
          <a:prstGeom prst="rect">
            <a:avLst/>
          </a:prstGeom>
        </p:spPr>
      </p:pic>
      <p:sp>
        <p:nvSpPr>
          <p:cNvPr id="7" name="TextBox 6">
            <a:extLst>
              <a:ext uri="{FF2B5EF4-FFF2-40B4-BE49-F238E27FC236}">
                <a16:creationId xmlns:a16="http://schemas.microsoft.com/office/drawing/2014/main" id="{5C14666C-1363-4181-A50C-E85F564FE670}"/>
              </a:ext>
            </a:extLst>
          </p:cNvPr>
          <p:cNvSpPr txBox="1"/>
          <p:nvPr/>
        </p:nvSpPr>
        <p:spPr>
          <a:xfrm>
            <a:off x="1056172" y="1594328"/>
            <a:ext cx="6515100" cy="369332"/>
          </a:xfrm>
          <a:prstGeom prst="rect">
            <a:avLst/>
          </a:prstGeom>
          <a:noFill/>
        </p:spPr>
        <p:txBody>
          <a:bodyPr wrap="square" rtlCol="0">
            <a:spAutoFit/>
          </a:bodyPr>
          <a:lstStyle/>
          <a:p>
            <a:r>
              <a:rPr lang="en-US" dirty="0"/>
              <a:t>Scatter plot below show the plot of flight number vs orbit type:</a:t>
            </a:r>
            <a:endParaRPr lang="en-MY" dirty="0"/>
          </a:p>
        </p:txBody>
      </p:sp>
      <p:sp>
        <p:nvSpPr>
          <p:cNvPr id="8" name="TextBox 7">
            <a:extLst>
              <a:ext uri="{FF2B5EF4-FFF2-40B4-BE49-F238E27FC236}">
                <a16:creationId xmlns:a16="http://schemas.microsoft.com/office/drawing/2014/main" id="{987843C8-01CE-4767-BA61-3580DC0F03F5}"/>
              </a:ext>
            </a:extLst>
          </p:cNvPr>
          <p:cNvSpPr txBox="1"/>
          <p:nvPr/>
        </p:nvSpPr>
        <p:spPr>
          <a:xfrm>
            <a:off x="890939" y="4130840"/>
            <a:ext cx="8416690" cy="369332"/>
          </a:xfrm>
          <a:prstGeom prst="rect">
            <a:avLst/>
          </a:prstGeom>
          <a:noFill/>
        </p:spPr>
        <p:txBody>
          <a:bodyPr wrap="square" rtlCol="0">
            <a:spAutoFit/>
          </a:bodyPr>
          <a:lstStyle/>
          <a:p>
            <a:r>
              <a:rPr lang="en-US" dirty="0"/>
              <a:t>The larger the flight number the higher the success rate of successful stage 1 landing</a:t>
            </a:r>
            <a:endParaRPr lang="en-MY"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598A0C0-91ED-41AF-A17E-80DD26D1D35D}"/>
              </a:ext>
            </a:extLst>
          </p:cNvPr>
          <p:cNvPicPr>
            <a:picLocks noChangeAspect="1"/>
          </p:cNvPicPr>
          <p:nvPr/>
        </p:nvPicPr>
        <p:blipFill>
          <a:blip r:embed="rId3"/>
          <a:stretch>
            <a:fillRect/>
          </a:stretch>
        </p:blipFill>
        <p:spPr>
          <a:xfrm>
            <a:off x="770011" y="2004600"/>
            <a:ext cx="10764752" cy="2172003"/>
          </a:xfrm>
          <a:prstGeom prst="rect">
            <a:avLst/>
          </a:prstGeom>
        </p:spPr>
      </p:pic>
      <p:sp>
        <p:nvSpPr>
          <p:cNvPr id="7" name="TextBox 6">
            <a:extLst>
              <a:ext uri="{FF2B5EF4-FFF2-40B4-BE49-F238E27FC236}">
                <a16:creationId xmlns:a16="http://schemas.microsoft.com/office/drawing/2014/main" id="{3D7B6DE4-5D75-4C20-BB4F-34DF4E4F6A9D}"/>
              </a:ext>
            </a:extLst>
          </p:cNvPr>
          <p:cNvSpPr txBox="1"/>
          <p:nvPr/>
        </p:nvSpPr>
        <p:spPr>
          <a:xfrm>
            <a:off x="1056172" y="1594328"/>
            <a:ext cx="6515100" cy="369332"/>
          </a:xfrm>
          <a:prstGeom prst="rect">
            <a:avLst/>
          </a:prstGeom>
          <a:noFill/>
        </p:spPr>
        <p:txBody>
          <a:bodyPr wrap="square" rtlCol="0">
            <a:spAutoFit/>
          </a:bodyPr>
          <a:lstStyle/>
          <a:p>
            <a:r>
              <a:rPr lang="en-US" dirty="0"/>
              <a:t>Scatter plot below show the plot of payload vs orbit type:</a:t>
            </a:r>
            <a:endParaRPr lang="en-MY" dirty="0"/>
          </a:p>
        </p:txBody>
      </p:sp>
      <p:sp>
        <p:nvSpPr>
          <p:cNvPr id="8" name="TextBox 7">
            <a:extLst>
              <a:ext uri="{FF2B5EF4-FFF2-40B4-BE49-F238E27FC236}">
                <a16:creationId xmlns:a16="http://schemas.microsoft.com/office/drawing/2014/main" id="{434711E8-35C2-47B2-A12F-068E12B69FFB}"/>
              </a:ext>
            </a:extLst>
          </p:cNvPr>
          <p:cNvSpPr txBox="1"/>
          <p:nvPr/>
        </p:nvSpPr>
        <p:spPr>
          <a:xfrm>
            <a:off x="948689" y="4374424"/>
            <a:ext cx="8763201" cy="369332"/>
          </a:xfrm>
          <a:prstGeom prst="rect">
            <a:avLst/>
          </a:prstGeom>
          <a:noFill/>
        </p:spPr>
        <p:txBody>
          <a:bodyPr wrap="square" rtlCol="0">
            <a:spAutoFit/>
          </a:bodyPr>
          <a:lstStyle/>
          <a:p>
            <a:r>
              <a:rPr lang="en-US" dirty="0"/>
              <a:t>Success rate appeared to have no obvious correlation with payload mass.</a:t>
            </a:r>
            <a:endParaRPr lang="en-MY"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CB01C05-5DAE-4772-9387-88C4B18A3F0D}"/>
              </a:ext>
            </a:extLst>
          </p:cNvPr>
          <p:cNvPicPr>
            <a:picLocks noChangeAspect="1"/>
          </p:cNvPicPr>
          <p:nvPr/>
        </p:nvPicPr>
        <p:blipFill>
          <a:blip r:embed="rId3"/>
          <a:stretch>
            <a:fillRect/>
          </a:stretch>
        </p:blipFill>
        <p:spPr>
          <a:xfrm>
            <a:off x="3036857" y="2240345"/>
            <a:ext cx="3854832" cy="2995691"/>
          </a:xfrm>
          <a:prstGeom prst="rect">
            <a:avLst/>
          </a:prstGeom>
        </p:spPr>
      </p:pic>
      <p:sp>
        <p:nvSpPr>
          <p:cNvPr id="8" name="TextBox 7">
            <a:extLst>
              <a:ext uri="{FF2B5EF4-FFF2-40B4-BE49-F238E27FC236}">
                <a16:creationId xmlns:a16="http://schemas.microsoft.com/office/drawing/2014/main" id="{2E1DE7C5-E94C-4E0E-9618-2146CCAC6955}"/>
              </a:ext>
            </a:extLst>
          </p:cNvPr>
          <p:cNvSpPr txBox="1"/>
          <p:nvPr/>
        </p:nvSpPr>
        <p:spPr>
          <a:xfrm>
            <a:off x="1056172" y="1778994"/>
            <a:ext cx="6515100" cy="369332"/>
          </a:xfrm>
          <a:prstGeom prst="rect">
            <a:avLst/>
          </a:prstGeom>
          <a:noFill/>
        </p:spPr>
        <p:txBody>
          <a:bodyPr wrap="square" rtlCol="0">
            <a:spAutoFit/>
          </a:bodyPr>
          <a:lstStyle/>
          <a:p>
            <a:r>
              <a:rPr lang="en-US" dirty="0"/>
              <a:t>Scatter plot below show the plot of launch success vs yearly trend:</a:t>
            </a:r>
            <a:endParaRPr lang="en-MY" dirty="0"/>
          </a:p>
        </p:txBody>
      </p:sp>
      <p:sp>
        <p:nvSpPr>
          <p:cNvPr id="9" name="TextBox 8">
            <a:extLst>
              <a:ext uri="{FF2B5EF4-FFF2-40B4-BE49-F238E27FC236}">
                <a16:creationId xmlns:a16="http://schemas.microsoft.com/office/drawing/2014/main" id="{6C383AFE-83FE-4CF7-92D3-3CB1AE222D60}"/>
              </a:ext>
            </a:extLst>
          </p:cNvPr>
          <p:cNvSpPr txBox="1"/>
          <p:nvPr/>
        </p:nvSpPr>
        <p:spPr>
          <a:xfrm>
            <a:off x="1056172" y="5236036"/>
            <a:ext cx="8763201" cy="646331"/>
          </a:xfrm>
          <a:prstGeom prst="rect">
            <a:avLst/>
          </a:prstGeom>
          <a:noFill/>
        </p:spPr>
        <p:txBody>
          <a:bodyPr wrap="square" rtlCol="0">
            <a:spAutoFit/>
          </a:bodyPr>
          <a:lstStyle/>
          <a:p>
            <a:r>
              <a:rPr lang="en-US" dirty="0"/>
              <a:t>The success rate of the Falcon 9 first stage landings has increased significantly over the selected interval of years.</a:t>
            </a:r>
            <a:endParaRPr lang="en-MY"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rgbClr val="0948CB"/>
                </a:solidFill>
                <a:latin typeface="Abadi" panose="020B0604020104020204" pitchFamily="34" charset="0"/>
              </a:rPr>
              <a:t>Question : </a:t>
            </a: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b="1" dirty="0">
                <a:solidFill>
                  <a:srgbClr val="0948CB"/>
                </a:solidFill>
                <a:latin typeface="Abadi" panose="020B0604020104020204" pitchFamily="34" charset="0"/>
              </a:rPr>
              <a:t>Query : </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LAUNCH_SITE as "</a:t>
            </a:r>
            <a:r>
              <a:rPr lang="en-US" sz="2200" dirty="0" err="1">
                <a:solidFill>
                  <a:schemeClr val="accent3">
                    <a:lumMod val="25000"/>
                  </a:schemeClr>
                </a:solidFill>
                <a:latin typeface="Abadi" panose="020B0604020104020204" pitchFamily="34" charset="0"/>
              </a:rPr>
              <a:t>Launch_Sites</a:t>
            </a:r>
            <a:r>
              <a:rPr lang="en-US" sz="2200" dirty="0">
                <a:solidFill>
                  <a:schemeClr val="accent3">
                    <a:lumMod val="25000"/>
                  </a:schemeClr>
                </a:solidFill>
                <a:latin typeface="Abadi" panose="020B0604020104020204" pitchFamily="34" charset="0"/>
              </a:rPr>
              <a:t>" FROM SPACEXTBL;</a:t>
            </a:r>
          </a:p>
          <a:p>
            <a:pPr>
              <a:lnSpc>
                <a:spcPct val="100000"/>
              </a:lnSpc>
              <a:spcBef>
                <a:spcPts val="1400"/>
              </a:spcBef>
            </a:pPr>
            <a:r>
              <a:rPr lang="en-US" sz="2200" b="1" dirty="0">
                <a:solidFill>
                  <a:srgbClr val="0948CB"/>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Filter the unique launch sites, and there are only 4 sites </a:t>
            </a:r>
          </a:p>
          <a:p>
            <a:pPr>
              <a:lnSpc>
                <a:spcPct val="100000"/>
              </a:lnSpc>
              <a:spcBef>
                <a:spcPts val="1400"/>
              </a:spcBef>
            </a:pPr>
            <a:r>
              <a:rPr lang="en-US" sz="2200" b="1" dirty="0">
                <a:solidFill>
                  <a:srgbClr val="0948CB"/>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7BE6A6D6-59CD-4770-A9C7-F556F336A1AC}"/>
              </a:ext>
            </a:extLst>
          </p:cNvPr>
          <p:cNvPicPr>
            <a:picLocks noChangeAspect="1"/>
          </p:cNvPicPr>
          <p:nvPr/>
        </p:nvPicPr>
        <p:blipFill>
          <a:blip r:embed="rId3"/>
          <a:stretch>
            <a:fillRect/>
          </a:stretch>
        </p:blipFill>
        <p:spPr>
          <a:xfrm>
            <a:off x="2462478" y="3744268"/>
            <a:ext cx="1238423" cy="17052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1072E1B-0791-46FF-B03C-BC15F7EB96A2}"/>
              </a:ext>
            </a:extLst>
          </p:cNvPr>
          <p:cNvPicPr>
            <a:picLocks noChangeAspect="1"/>
          </p:cNvPicPr>
          <p:nvPr/>
        </p:nvPicPr>
        <p:blipFill rotWithShape="1">
          <a:blip r:embed="rId3"/>
          <a:srcRect b="2388"/>
          <a:stretch/>
        </p:blipFill>
        <p:spPr>
          <a:xfrm>
            <a:off x="2488688" y="3486696"/>
            <a:ext cx="4865013" cy="2298117"/>
          </a:xfrm>
          <a:prstGeom prst="rect">
            <a:avLst/>
          </a:prstGeom>
        </p:spPr>
      </p:pic>
      <p:sp>
        <p:nvSpPr>
          <p:cNvPr id="7" name="Content Placeholder 4">
            <a:extLst>
              <a:ext uri="{FF2B5EF4-FFF2-40B4-BE49-F238E27FC236}">
                <a16:creationId xmlns:a16="http://schemas.microsoft.com/office/drawing/2014/main" id="{B7FBBCFC-6649-43F0-B115-4E0111DAF01E}"/>
              </a:ext>
            </a:extLst>
          </p:cNvPr>
          <p:cNvSpPr txBox="1">
            <a:spLocks/>
          </p:cNvSpPr>
          <p:nvPr/>
        </p:nvSpPr>
        <p:spPr>
          <a:xfrm>
            <a:off x="924005" y="143347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rgbClr val="0948CB"/>
                </a:solidFill>
                <a:latin typeface="Abadi" panose="020B0604020104020204" pitchFamily="34" charset="0"/>
              </a:rPr>
              <a:t>Question : </a:t>
            </a: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b="1" dirty="0">
                <a:solidFill>
                  <a:srgbClr val="0948CB"/>
                </a:solidFill>
                <a:latin typeface="Abadi" panose="020B0604020104020204" pitchFamily="34" charset="0"/>
              </a:rPr>
              <a:t>Query : </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'SPACEXTBL'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2200" b="1" dirty="0">
                <a:solidFill>
                  <a:srgbClr val="0948CB"/>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Filter data without knowing the full naming of the names</a:t>
            </a:r>
          </a:p>
          <a:p>
            <a:pPr>
              <a:lnSpc>
                <a:spcPct val="100000"/>
              </a:lnSpc>
              <a:spcBef>
                <a:spcPts val="1400"/>
              </a:spcBef>
            </a:pPr>
            <a:r>
              <a:rPr lang="en-US" sz="2200" b="1" dirty="0">
                <a:solidFill>
                  <a:srgbClr val="0948CB"/>
                </a:solidFill>
                <a:latin typeface="Abadi" panose="020B0604020104020204" pitchFamily="34" charset="0"/>
              </a:rPr>
              <a:t>Result:</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A592B74-D215-4CAB-B9B9-C53D9D2B6A4E}"/>
              </a:ext>
            </a:extLst>
          </p:cNvPr>
          <p:cNvPicPr>
            <a:picLocks noChangeAspect="1"/>
          </p:cNvPicPr>
          <p:nvPr/>
        </p:nvPicPr>
        <p:blipFill>
          <a:blip r:embed="rId3"/>
          <a:stretch>
            <a:fillRect/>
          </a:stretch>
        </p:blipFill>
        <p:spPr>
          <a:xfrm>
            <a:off x="2305545" y="3952187"/>
            <a:ext cx="3077004" cy="666843"/>
          </a:xfrm>
          <a:prstGeom prst="rect">
            <a:avLst/>
          </a:prstGeom>
        </p:spPr>
      </p:pic>
      <p:sp>
        <p:nvSpPr>
          <p:cNvPr id="7" name="Content Placeholder 4">
            <a:extLst>
              <a:ext uri="{FF2B5EF4-FFF2-40B4-BE49-F238E27FC236}">
                <a16:creationId xmlns:a16="http://schemas.microsoft.com/office/drawing/2014/main" id="{778FB0C5-D6D5-457F-9BF9-BA79D7529354}"/>
              </a:ext>
            </a:extLst>
          </p:cNvPr>
          <p:cNvSpPr txBox="1">
            <a:spLocks/>
          </p:cNvSpPr>
          <p:nvPr/>
        </p:nvSpPr>
        <p:spPr>
          <a:xfrm>
            <a:off x="770011" y="1851432"/>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rgbClr val="0948CB"/>
                </a:solidFill>
                <a:latin typeface="Abadi" panose="020B0604020104020204" pitchFamily="34" charset="0"/>
              </a:rPr>
              <a:t>Question : </a:t>
            </a: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b="1" dirty="0">
                <a:solidFill>
                  <a:srgbClr val="0948CB"/>
                </a:solidFill>
                <a:latin typeface="Abadi" panose="020B0604020104020204" pitchFamily="34" charset="0"/>
              </a:rPr>
              <a:t>Query : </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as "Total Payload Mass(Kgs)", Customer FROM 'SPACEXTBL' WHERE Customer = 'NASA (CRS)';</a:t>
            </a:r>
          </a:p>
          <a:p>
            <a:pPr>
              <a:lnSpc>
                <a:spcPct val="100000"/>
              </a:lnSpc>
              <a:spcBef>
                <a:spcPts val="1400"/>
              </a:spcBef>
            </a:pPr>
            <a:r>
              <a:rPr lang="en-US" sz="2200" b="1" dirty="0">
                <a:solidFill>
                  <a:srgbClr val="0948CB"/>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filter data with specific customer and total payload</a:t>
            </a:r>
          </a:p>
          <a:p>
            <a:pPr>
              <a:lnSpc>
                <a:spcPct val="100000"/>
              </a:lnSpc>
              <a:spcBef>
                <a:spcPts val="1400"/>
              </a:spcBef>
            </a:pPr>
            <a:r>
              <a:rPr lang="en-US" sz="2200" b="1" dirty="0">
                <a:solidFill>
                  <a:srgbClr val="0948CB"/>
                </a:solidFill>
                <a:latin typeface="Abadi" panose="020B0604020104020204" pitchFamily="34" charset="0"/>
              </a:rPr>
              <a:t>Result:</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rgbClr val="0948CB"/>
                </a:solidFill>
                <a:latin typeface="Abadi" panose="020B0604020104020204" pitchFamily="34" charset="0"/>
              </a:rPr>
              <a:t>Question : </a:t>
            </a: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b="1" dirty="0">
                <a:solidFill>
                  <a:srgbClr val="0948CB"/>
                </a:solidFill>
                <a:latin typeface="Abadi" panose="020B0604020104020204" pitchFamily="34" charset="0"/>
              </a:rPr>
              <a:t>Query : </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as "Payload Mass Kgs", Customer,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p>
          <a:p>
            <a:pPr>
              <a:lnSpc>
                <a:spcPct val="100000"/>
              </a:lnSpc>
              <a:spcBef>
                <a:spcPts val="1400"/>
              </a:spcBef>
            </a:pPr>
            <a:r>
              <a:rPr lang="en-US" sz="2200" b="1" dirty="0">
                <a:solidFill>
                  <a:srgbClr val="0948CB"/>
                </a:solidFill>
                <a:latin typeface="Abadi" panose="020B0604020104020204" pitchFamily="34" charset="0"/>
              </a:rPr>
              <a:t>Explain</a:t>
            </a:r>
            <a:r>
              <a:rPr lang="en-US" sz="2200" dirty="0">
                <a:solidFill>
                  <a:schemeClr val="accent3">
                    <a:lumMod val="25000"/>
                  </a:schemeClr>
                </a:solidFill>
                <a:latin typeface="Abadi" panose="020B0604020104020204" pitchFamily="34" charset="0"/>
              </a:rPr>
              <a:t>:  Using AVG function to calculate the average </a:t>
            </a:r>
          </a:p>
          <a:p>
            <a:pPr>
              <a:lnSpc>
                <a:spcPct val="100000"/>
              </a:lnSpc>
              <a:spcBef>
                <a:spcPts val="1400"/>
              </a:spcBef>
            </a:pPr>
            <a:r>
              <a:rPr lang="en-US" sz="2200" b="1" dirty="0">
                <a:solidFill>
                  <a:srgbClr val="0948CB"/>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BA1C45E-8F71-4BAA-A5C0-8F2E1838F733}"/>
              </a:ext>
            </a:extLst>
          </p:cNvPr>
          <p:cNvPicPr>
            <a:picLocks noChangeAspect="1"/>
          </p:cNvPicPr>
          <p:nvPr/>
        </p:nvPicPr>
        <p:blipFill>
          <a:blip r:embed="rId4"/>
          <a:stretch>
            <a:fillRect/>
          </a:stretch>
        </p:blipFill>
        <p:spPr>
          <a:xfrm>
            <a:off x="1676401" y="4782543"/>
            <a:ext cx="4210638" cy="6573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b="1" dirty="0">
                <a:solidFill>
                  <a:srgbClr val="0948CB"/>
                </a:solidFill>
                <a:latin typeface="Abadi"/>
              </a:rPr>
              <a:t>Question: </a:t>
            </a:r>
            <a:r>
              <a:rPr lang="en-US" sz="1600" dirty="0">
                <a:solidFill>
                  <a:schemeClr val="accent3">
                    <a:lumMod val="25000"/>
                  </a:schemeClr>
                </a:solidFill>
                <a:latin typeface="Arial" panose="020B0604020202020204" pitchFamily="34" charset="0"/>
                <a:cs typeface="Arial" panose="020B0604020202020204" pitchFamily="34" charset="0"/>
              </a:rPr>
              <a:t>Find the dates of the first successful landing outcome on ground pad</a:t>
            </a:r>
            <a:endParaRPr lang="en-US" sz="1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1600" b="1" dirty="0">
                <a:solidFill>
                  <a:srgbClr val="0948CB"/>
                </a:solidFill>
                <a:latin typeface="Arial" panose="020B0604020202020204" pitchFamily="34" charset="0"/>
                <a:cs typeface="Arial" panose="020B0604020202020204" pitchFamily="34" charset="0"/>
              </a:rPr>
              <a:t>Query: </a:t>
            </a:r>
            <a:r>
              <a:rPr lang="en-US" sz="1600" dirty="0">
                <a:latin typeface="Arial" panose="020B0604020202020204" pitchFamily="34" charset="0"/>
                <a:cs typeface="Arial" panose="020B0604020202020204" pitchFamily="34" charset="0"/>
              </a:rPr>
              <a:t>SELECT min(`DATE`) AS "First Successful Landing Outcome Date" FROM `SPACEXDATASET` WHERE `</a:t>
            </a:r>
            <a:r>
              <a:rPr lang="en-US" sz="1600" dirty="0" err="1">
                <a:latin typeface="Arial" panose="020B0604020202020204" pitchFamily="34" charset="0"/>
                <a:cs typeface="Arial" panose="020B0604020202020204" pitchFamily="34" charset="0"/>
              </a:rPr>
              <a:t>landing__outcome</a:t>
            </a:r>
            <a:r>
              <a:rPr lang="en-US" sz="1600" dirty="0">
                <a:latin typeface="Arial" panose="020B0604020202020204" pitchFamily="34" charset="0"/>
                <a:cs typeface="Arial" panose="020B0604020202020204" pitchFamily="34" charset="0"/>
              </a:rPr>
              <a:t>` LIKE ‘Success (ground pad)’</a:t>
            </a:r>
          </a:p>
          <a:p>
            <a:pPr>
              <a:lnSpc>
                <a:spcPct val="100000"/>
              </a:lnSpc>
              <a:spcBef>
                <a:spcPts val="1400"/>
              </a:spcBef>
            </a:pPr>
            <a:r>
              <a:rPr lang="en-US" sz="1600" b="1" dirty="0">
                <a:solidFill>
                  <a:srgbClr val="0948CB"/>
                </a:solidFill>
                <a:latin typeface="Arial" panose="020B0604020202020204" pitchFamily="34" charset="0"/>
                <a:cs typeface="Arial" panose="020B0604020202020204" pitchFamily="34" charset="0"/>
              </a:rPr>
              <a:t>Explanation: </a:t>
            </a:r>
            <a:r>
              <a:rPr lang="en-US" sz="1600" dirty="0">
                <a:solidFill>
                  <a:schemeClr val="accent3">
                    <a:lumMod val="25000"/>
                  </a:schemeClr>
                </a:solidFill>
                <a:latin typeface="Arial" panose="020B0604020202020204" pitchFamily="34" charset="0"/>
                <a:cs typeface="Arial" panose="020B0604020202020204" pitchFamily="34" charset="0"/>
              </a:rPr>
              <a:t>using min(date) to find the earliest date among the data.</a:t>
            </a:r>
          </a:p>
          <a:p>
            <a:pPr>
              <a:lnSpc>
                <a:spcPct val="100000"/>
              </a:lnSpc>
              <a:spcBef>
                <a:spcPts val="1400"/>
              </a:spcBef>
            </a:pPr>
            <a:r>
              <a:rPr lang="en-US" sz="1600" b="1" dirty="0">
                <a:solidFill>
                  <a:srgbClr val="0948CB"/>
                </a:solidFill>
                <a:latin typeface="Arial" panose="020B0604020202020204" pitchFamily="34" charset="0"/>
                <a:cs typeface="Arial" panose="020B0604020202020204" pitchFamily="34" charset="0"/>
              </a:rPr>
              <a:t>Result: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C4CCA22-902D-4EA2-9A9A-078F85D0670F}"/>
              </a:ext>
            </a:extLst>
          </p:cNvPr>
          <p:cNvPicPr>
            <a:picLocks noChangeAspect="1"/>
          </p:cNvPicPr>
          <p:nvPr/>
        </p:nvPicPr>
        <p:blipFill>
          <a:blip r:embed="rId3"/>
          <a:stretch>
            <a:fillRect/>
          </a:stretch>
        </p:blipFill>
        <p:spPr>
          <a:xfrm>
            <a:off x="1899986" y="3429000"/>
            <a:ext cx="1695687" cy="3905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b="1" dirty="0">
                <a:solidFill>
                  <a:srgbClr val="0948CB"/>
                </a:solidFill>
                <a:latin typeface="Abadi"/>
              </a:rPr>
              <a:t>Question :</a:t>
            </a:r>
            <a:r>
              <a:rPr lang="en-US" sz="2200" b="1" dirty="0">
                <a:solidFill>
                  <a:schemeClr val="accent3">
                    <a:lumMod val="25000"/>
                  </a:schemeClr>
                </a:solidFill>
                <a:latin typeface="Abadi"/>
              </a:rPr>
              <a:t> </a:t>
            </a: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948CB"/>
                </a:solidFill>
                <a:latin typeface="Abadi" panose="020B0604020104020204" pitchFamily="34" charset="0"/>
              </a:rPr>
              <a:t>Query : </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"Payload"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"PAYLOAD_MASS__KG_"&gt; 4000 AND "PAYLOAD_MASS__KG_"&lt;6000;</a:t>
            </a:r>
          </a:p>
          <a:p>
            <a:pPr>
              <a:lnSpc>
                <a:spcPct val="100000"/>
              </a:lnSpc>
              <a:spcBef>
                <a:spcPts val="1400"/>
              </a:spcBef>
            </a:pPr>
            <a:r>
              <a:rPr lang="en-US" sz="2200" b="1" dirty="0">
                <a:solidFill>
                  <a:srgbClr val="0948CB"/>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using “and” function to filter the in between value.</a:t>
            </a:r>
          </a:p>
          <a:p>
            <a:pPr>
              <a:lnSpc>
                <a:spcPct val="100000"/>
              </a:lnSpc>
              <a:spcBef>
                <a:spcPts val="1400"/>
              </a:spcBef>
            </a:pPr>
            <a:r>
              <a:rPr lang="en-US" sz="2200" b="1" dirty="0">
                <a:solidFill>
                  <a:srgbClr val="0948CB"/>
                </a:solidFill>
                <a:latin typeface="Abadi" panose="020B0604020104020204" pitchFamily="34" charset="0"/>
              </a:rPr>
              <a:t>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E135FDE-956D-43A3-8231-5000FE7F04AB}"/>
              </a:ext>
            </a:extLst>
          </p:cNvPr>
          <p:cNvPicPr>
            <a:picLocks noChangeAspect="1"/>
          </p:cNvPicPr>
          <p:nvPr/>
        </p:nvPicPr>
        <p:blipFill>
          <a:blip r:embed="rId3"/>
          <a:stretch>
            <a:fillRect/>
          </a:stretch>
        </p:blipFill>
        <p:spPr>
          <a:xfrm>
            <a:off x="2360698" y="4538410"/>
            <a:ext cx="3115110" cy="18671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6412"/>
            <a:ext cx="10842869" cy="462006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Data of Falcon 9 first stage landings from 2010 to 2020 from a public API (https://api.spacexdata.com/ ) unaffiliated with SpaceX and from the publicly available data on Wikipedia (https:// en.wikipedia.org/wiki/SpaceX) were collected by web scrapping method. Furthermore, additional data sets were provided with the course. </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Data cleaning / wrangling included extracting landing outcome data to serve as the dependent variable for the machine learning models.</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SQL queries and data visualizations, including static plots, interactive maps, and an interactive dashboard, were used to discover insights about the dataset. </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Predictive analysis was performed using the following machine learning models: Logistic Regression, Support Vector Machine (SVM), Decision Tree, and k-Nearest Neighbors (KNN). Its then all the model were done with comparison on accuracy.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The data of the SpaceX Falcon 9 first stage landings include the flight number, date of launch, payload mass, orbit type, launch site, and mission outcome. </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Decision Tree had the highest accuracy while Logistic Regression, SVM, and KNN all performed equally well on this dataset for predictive purposes</a:t>
            </a:r>
            <a:r>
              <a:rPr lang="en-US" sz="1200" dirty="0">
                <a:solidFill>
                  <a:schemeClr val="tx1"/>
                </a:solidFill>
              </a:rPr>
              <a:t>.</a:t>
            </a:r>
            <a:endParaRPr lang="en-US" sz="18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rgbClr val="0948CB"/>
                </a:solidFill>
                <a:latin typeface="Abadi" panose="020B0604020104020204" pitchFamily="34" charset="0"/>
              </a:rPr>
              <a:t>Question: </a:t>
            </a: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b="1" dirty="0">
                <a:solidFill>
                  <a:srgbClr val="0948CB"/>
                </a:solidFill>
                <a:latin typeface="Abadi" panose="020B0604020104020204" pitchFamily="34" charset="0"/>
              </a:rPr>
              <a:t>Query: </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(SELECT count(*) FROM SPACEXDATASET WHERE </a:t>
            </a:r>
            <a:r>
              <a:rPr lang="en-US" sz="2200" dirty="0" err="1">
                <a:solidFill>
                  <a:schemeClr val="accent3">
                    <a:lumMod val="25000"/>
                  </a:schemeClr>
                </a:solidFill>
                <a:latin typeface="Abadi" panose="020B0604020104020204" pitchFamily="34" charset="0"/>
              </a:rPr>
              <a:t>lcase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LIKE '%success%') AS "Success", count(*) AS "Failure" FROM SPACEXDATASET WHERE </a:t>
            </a:r>
            <a:r>
              <a:rPr lang="en-US" sz="2200" dirty="0" err="1">
                <a:solidFill>
                  <a:schemeClr val="accent3">
                    <a:lumMod val="25000"/>
                  </a:schemeClr>
                </a:solidFill>
                <a:latin typeface="Abadi" panose="020B0604020104020204" pitchFamily="34" charset="0"/>
              </a:rPr>
              <a:t>lcase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NOT LIKE '%success%’;</a:t>
            </a:r>
          </a:p>
          <a:p>
            <a:pPr>
              <a:lnSpc>
                <a:spcPct val="100000"/>
              </a:lnSpc>
              <a:spcBef>
                <a:spcPts val="1400"/>
              </a:spcBef>
            </a:pPr>
            <a:r>
              <a:rPr lang="en-US" sz="2200" b="1" dirty="0">
                <a:solidFill>
                  <a:srgbClr val="0948CB"/>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b="1" dirty="0">
                <a:solidFill>
                  <a:srgbClr val="0948CB"/>
                </a:solidFill>
                <a:latin typeface="Abadi" panose="020B0604020104020204" pitchFamily="34" charset="0"/>
              </a:rPr>
              <a:t>Result: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1" name="Picture 10">
            <a:extLst>
              <a:ext uri="{FF2B5EF4-FFF2-40B4-BE49-F238E27FC236}">
                <a16:creationId xmlns:a16="http://schemas.microsoft.com/office/drawing/2014/main" id="{C95F5F49-A583-4758-AD8F-1541129AE5CF}"/>
              </a:ext>
            </a:extLst>
          </p:cNvPr>
          <p:cNvPicPr>
            <a:picLocks noChangeAspect="1"/>
          </p:cNvPicPr>
          <p:nvPr/>
        </p:nvPicPr>
        <p:blipFill>
          <a:blip r:embed="rId3"/>
          <a:stretch>
            <a:fillRect/>
          </a:stretch>
        </p:blipFill>
        <p:spPr>
          <a:xfrm>
            <a:off x="1967263" y="4789067"/>
            <a:ext cx="1448002" cy="6382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rgbClr val="0948CB"/>
                </a:solidFill>
                <a:latin typeface="Abadi" panose="020B0604020104020204" pitchFamily="34" charset="0"/>
              </a:rPr>
              <a:t>Question: </a:t>
            </a: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b="1" dirty="0">
                <a:solidFill>
                  <a:srgbClr val="0948CB"/>
                </a:solidFill>
                <a:latin typeface="Abadi" panose="020B0604020104020204" pitchFamily="34" charset="0"/>
              </a:rPr>
              <a:t>Query: </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Booster_Version","Payload</a:t>
            </a:r>
            <a:r>
              <a:rPr lang="en-US" sz="2200" dirty="0">
                <a:solidFill>
                  <a:schemeClr val="accent3">
                    <a:lumMod val="25000"/>
                  </a:schemeClr>
                </a:solidFill>
                <a:latin typeface="Abadi" panose="020B0604020104020204" pitchFamily="34" charset="0"/>
              </a:rPr>
              <a:t>", "PAYLOAD_MASS__KG_" FROM SPACEXTBL WHERE "PAYLOAD_MASS__KG_" = (SELECT MAX("PAYLOAD_MASS__KG_") FROM SPACEXTBL);</a:t>
            </a:r>
          </a:p>
          <a:p>
            <a:pPr>
              <a:lnSpc>
                <a:spcPct val="100000"/>
              </a:lnSpc>
              <a:spcBef>
                <a:spcPts val="1400"/>
              </a:spcBef>
            </a:pPr>
            <a:r>
              <a:rPr lang="en-US" sz="2200" b="1" dirty="0">
                <a:solidFill>
                  <a:srgbClr val="0948CB"/>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using “MAX” Function to select the maximum value</a:t>
            </a:r>
          </a:p>
          <a:p>
            <a:pPr>
              <a:lnSpc>
                <a:spcPct val="100000"/>
              </a:lnSpc>
              <a:spcBef>
                <a:spcPts val="1400"/>
              </a:spcBef>
            </a:pPr>
            <a:r>
              <a:rPr lang="en-US" sz="2200" b="1" dirty="0">
                <a:solidFill>
                  <a:srgbClr val="0948CB"/>
                </a:solidFill>
                <a:latin typeface="Abadi" panose="020B0604020104020204" pitchFamily="34" charset="0"/>
              </a:rPr>
              <a:t>Result: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ED19718-A1B4-4D65-BDBD-31EB6E7E613A}"/>
              </a:ext>
            </a:extLst>
          </p:cNvPr>
          <p:cNvPicPr>
            <a:picLocks noChangeAspect="1"/>
          </p:cNvPicPr>
          <p:nvPr/>
        </p:nvPicPr>
        <p:blipFill>
          <a:blip r:embed="rId3"/>
          <a:stretch>
            <a:fillRect/>
          </a:stretch>
        </p:blipFill>
        <p:spPr>
          <a:xfrm>
            <a:off x="2591220" y="4509768"/>
            <a:ext cx="2481294" cy="1809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b="1" dirty="0">
                <a:solidFill>
                  <a:srgbClr val="0948CB"/>
                </a:solidFill>
                <a:latin typeface="Abadi"/>
              </a:rPr>
              <a:t>Question: </a:t>
            </a: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b="1" dirty="0">
                <a:solidFill>
                  <a:srgbClr val="0948CB"/>
                </a:solidFill>
                <a:latin typeface="Abadi"/>
              </a:rPr>
              <a:t>Query: </a:t>
            </a: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MONTHNAME(DATE) AS "Month",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SPACEXDATASET WHERE YEAR(DATE) = 2015;</a:t>
            </a:r>
          </a:p>
          <a:p>
            <a:pPr>
              <a:lnSpc>
                <a:spcPct val="100000"/>
              </a:lnSpc>
              <a:spcBef>
                <a:spcPts val="1400"/>
              </a:spcBef>
            </a:pPr>
            <a:r>
              <a:rPr lang="en-US" sz="2200" b="1" dirty="0">
                <a:solidFill>
                  <a:srgbClr val="0948CB"/>
                </a:solidFill>
                <a:latin typeface="Abadi"/>
              </a:rPr>
              <a:t>Explanation: </a:t>
            </a:r>
            <a:r>
              <a:rPr lang="en-US" sz="2200" dirty="0">
                <a:latin typeface="Abadi"/>
              </a:rPr>
              <a:t>by using “=“ function to filter the exact value</a:t>
            </a:r>
          </a:p>
          <a:p>
            <a:pPr>
              <a:lnSpc>
                <a:spcPct val="100000"/>
              </a:lnSpc>
              <a:spcBef>
                <a:spcPts val="1400"/>
              </a:spcBef>
            </a:pPr>
            <a:r>
              <a:rPr lang="en-US" sz="2200" b="1" dirty="0">
                <a:solidFill>
                  <a:srgbClr val="0948CB"/>
                </a:solidFill>
                <a:latin typeface="Abadi"/>
              </a:rPr>
              <a:t>Result:</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01F10F05-B8FC-4DD2-85C0-699572E7E5C7}"/>
              </a:ext>
            </a:extLst>
          </p:cNvPr>
          <p:cNvPicPr>
            <a:picLocks noChangeAspect="1"/>
          </p:cNvPicPr>
          <p:nvPr/>
        </p:nvPicPr>
        <p:blipFill>
          <a:blip r:embed="rId3"/>
          <a:stretch>
            <a:fillRect/>
          </a:stretch>
        </p:blipFill>
        <p:spPr>
          <a:xfrm>
            <a:off x="2210547" y="4481852"/>
            <a:ext cx="3670490" cy="20612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8741"/>
            <a:ext cx="9745589" cy="4351338"/>
          </a:xfrm>
          <a:prstGeom prst="rect">
            <a:avLst/>
          </a:prstGeom>
        </p:spPr>
        <p:txBody>
          <a:bodyPr lIns="91440" tIns="45720" rIns="91440" bIns="45720" anchor="t"/>
          <a:lstStyle/>
          <a:p>
            <a:pPr>
              <a:lnSpc>
                <a:spcPct val="100000"/>
              </a:lnSpc>
              <a:spcBef>
                <a:spcPts val="1400"/>
              </a:spcBef>
            </a:pPr>
            <a:r>
              <a:rPr lang="en-US" sz="1800" b="1" dirty="0">
                <a:solidFill>
                  <a:srgbClr val="0948CB"/>
                </a:solidFill>
                <a:latin typeface="Abadi"/>
              </a:rPr>
              <a:t>Question: </a:t>
            </a: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800" b="1" dirty="0">
                <a:solidFill>
                  <a:srgbClr val="0948CB"/>
                </a:solidFill>
                <a:latin typeface="Abadi"/>
              </a:rPr>
              <a:t>Query : </a:t>
            </a: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count(</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AS "Count" FROM SPACEXDATASET WHERE DATE BETWEEN '2010-06-04' AND '2017-03-20' GROUP BY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ORDER BY count(</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DESC;</a:t>
            </a:r>
          </a:p>
          <a:p>
            <a:pPr>
              <a:lnSpc>
                <a:spcPct val="100000"/>
              </a:lnSpc>
              <a:spcBef>
                <a:spcPts val="1400"/>
              </a:spcBef>
            </a:pPr>
            <a:r>
              <a:rPr lang="en-US" sz="1800" b="1" dirty="0">
                <a:solidFill>
                  <a:srgbClr val="0948CB"/>
                </a:solidFill>
                <a:latin typeface="Abadi"/>
              </a:rPr>
              <a:t>Result: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BF95C24-5FE7-4776-B732-44EECE35D0DB}"/>
              </a:ext>
            </a:extLst>
          </p:cNvPr>
          <p:cNvPicPr>
            <a:picLocks noChangeAspect="1"/>
          </p:cNvPicPr>
          <p:nvPr/>
        </p:nvPicPr>
        <p:blipFill>
          <a:blip r:embed="rId3"/>
          <a:stretch>
            <a:fillRect/>
          </a:stretch>
        </p:blipFill>
        <p:spPr>
          <a:xfrm>
            <a:off x="2435270" y="3311109"/>
            <a:ext cx="1714398" cy="235817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Sites</a:t>
            </a:r>
          </a:p>
        </p:txBody>
      </p:sp>
      <p:pic>
        <p:nvPicPr>
          <p:cNvPr id="6" name="Picture 5">
            <a:extLst>
              <a:ext uri="{FF2B5EF4-FFF2-40B4-BE49-F238E27FC236}">
                <a16:creationId xmlns:a16="http://schemas.microsoft.com/office/drawing/2014/main" id="{BE73D30D-5D85-4685-A18F-911AEC81932E}"/>
              </a:ext>
            </a:extLst>
          </p:cNvPr>
          <p:cNvPicPr>
            <a:picLocks noChangeAspect="1"/>
          </p:cNvPicPr>
          <p:nvPr/>
        </p:nvPicPr>
        <p:blipFill>
          <a:blip r:embed="rId3"/>
          <a:stretch>
            <a:fillRect/>
          </a:stretch>
        </p:blipFill>
        <p:spPr>
          <a:xfrm>
            <a:off x="770011" y="1412427"/>
            <a:ext cx="5325989" cy="5375152"/>
          </a:xfrm>
          <a:prstGeom prst="rect">
            <a:avLst/>
          </a:prstGeom>
        </p:spPr>
      </p:pic>
      <p:sp>
        <p:nvSpPr>
          <p:cNvPr id="4" name="TextBox 3">
            <a:extLst>
              <a:ext uri="{FF2B5EF4-FFF2-40B4-BE49-F238E27FC236}">
                <a16:creationId xmlns:a16="http://schemas.microsoft.com/office/drawing/2014/main" id="{96445D47-66D9-4B8B-A0E6-07122D466FB1}"/>
              </a:ext>
            </a:extLst>
          </p:cNvPr>
          <p:cNvSpPr txBox="1"/>
          <p:nvPr/>
        </p:nvSpPr>
        <p:spPr>
          <a:xfrm>
            <a:off x="7343172" y="2067790"/>
            <a:ext cx="2743200" cy="646331"/>
          </a:xfrm>
          <a:prstGeom prst="rect">
            <a:avLst/>
          </a:prstGeom>
          <a:noFill/>
        </p:spPr>
        <p:txBody>
          <a:bodyPr wrap="square" rtlCol="0">
            <a:spAutoFit/>
          </a:bodyPr>
          <a:lstStyle/>
          <a:p>
            <a:r>
              <a:rPr lang="en-US" dirty="0"/>
              <a:t>All launch location are pin with name  on the map</a:t>
            </a:r>
            <a:endParaRPr lang="en-MY"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Attempt at Each Site</a:t>
            </a:r>
          </a:p>
        </p:txBody>
      </p:sp>
      <p:grpSp>
        <p:nvGrpSpPr>
          <p:cNvPr id="2" name="Group 1">
            <a:extLst>
              <a:ext uri="{FF2B5EF4-FFF2-40B4-BE49-F238E27FC236}">
                <a16:creationId xmlns:a16="http://schemas.microsoft.com/office/drawing/2014/main" id="{C8D0A425-4174-4FF8-ABDB-26FB2054EC54}"/>
              </a:ext>
            </a:extLst>
          </p:cNvPr>
          <p:cNvGrpSpPr/>
          <p:nvPr/>
        </p:nvGrpSpPr>
        <p:grpSpPr>
          <a:xfrm>
            <a:off x="1144970" y="1716942"/>
            <a:ext cx="7327412" cy="1778051"/>
            <a:chOff x="1527855" y="4649160"/>
            <a:chExt cx="7327412" cy="1778051"/>
          </a:xfrm>
        </p:grpSpPr>
        <p:grpSp>
          <p:nvGrpSpPr>
            <p:cNvPr id="14" name="Group 13">
              <a:extLst>
                <a:ext uri="{FF2B5EF4-FFF2-40B4-BE49-F238E27FC236}">
                  <a16:creationId xmlns:a16="http://schemas.microsoft.com/office/drawing/2014/main" id="{E9329A07-F850-45F7-A205-02826BE825A1}"/>
                </a:ext>
              </a:extLst>
            </p:cNvPr>
            <p:cNvGrpSpPr/>
            <p:nvPr/>
          </p:nvGrpSpPr>
          <p:grpSpPr>
            <a:xfrm>
              <a:off x="1558636" y="4656654"/>
              <a:ext cx="7296631" cy="1770557"/>
              <a:chOff x="2951018" y="4361400"/>
              <a:chExt cx="7296631" cy="1770557"/>
            </a:xfrm>
          </p:grpSpPr>
          <p:pic>
            <p:nvPicPr>
              <p:cNvPr id="6" name="Picture 5">
                <a:extLst>
                  <a:ext uri="{FF2B5EF4-FFF2-40B4-BE49-F238E27FC236}">
                    <a16:creationId xmlns:a16="http://schemas.microsoft.com/office/drawing/2014/main" id="{9F656568-06E2-4D16-B95D-16730084E633}"/>
                  </a:ext>
                </a:extLst>
              </p:cNvPr>
              <p:cNvPicPr>
                <a:picLocks noChangeAspect="1"/>
              </p:cNvPicPr>
              <p:nvPr/>
            </p:nvPicPr>
            <p:blipFill>
              <a:blip r:embed="rId3"/>
              <a:stretch>
                <a:fillRect/>
              </a:stretch>
            </p:blipFill>
            <p:spPr>
              <a:xfrm>
                <a:off x="2951018" y="4361401"/>
                <a:ext cx="1891500" cy="1770556"/>
              </a:xfrm>
              <a:prstGeom prst="rect">
                <a:avLst/>
              </a:prstGeom>
            </p:spPr>
          </p:pic>
          <p:pic>
            <p:nvPicPr>
              <p:cNvPr id="9" name="Picture 8">
                <a:extLst>
                  <a:ext uri="{FF2B5EF4-FFF2-40B4-BE49-F238E27FC236}">
                    <a16:creationId xmlns:a16="http://schemas.microsoft.com/office/drawing/2014/main" id="{CA04BED7-76B1-4591-B9FB-E234E175C214}"/>
                  </a:ext>
                </a:extLst>
              </p:cNvPr>
              <p:cNvPicPr>
                <a:picLocks noChangeAspect="1"/>
              </p:cNvPicPr>
              <p:nvPr/>
            </p:nvPicPr>
            <p:blipFill>
              <a:blip r:embed="rId4"/>
              <a:stretch>
                <a:fillRect/>
              </a:stretch>
            </p:blipFill>
            <p:spPr>
              <a:xfrm>
                <a:off x="4882108" y="4361400"/>
                <a:ext cx="1767993" cy="1761385"/>
              </a:xfrm>
              <a:prstGeom prst="rect">
                <a:avLst/>
              </a:prstGeom>
            </p:spPr>
          </p:pic>
          <p:pic>
            <p:nvPicPr>
              <p:cNvPr id="11" name="Picture 10">
                <a:extLst>
                  <a:ext uri="{FF2B5EF4-FFF2-40B4-BE49-F238E27FC236}">
                    <a16:creationId xmlns:a16="http://schemas.microsoft.com/office/drawing/2014/main" id="{C07EE98F-88A5-4D09-A82F-EAB8266E24E4}"/>
                  </a:ext>
                </a:extLst>
              </p:cNvPr>
              <p:cNvPicPr>
                <a:picLocks noChangeAspect="1"/>
              </p:cNvPicPr>
              <p:nvPr/>
            </p:nvPicPr>
            <p:blipFill>
              <a:blip r:embed="rId5"/>
              <a:stretch>
                <a:fillRect/>
              </a:stretch>
            </p:blipFill>
            <p:spPr>
              <a:xfrm>
                <a:off x="6680882" y="4361400"/>
                <a:ext cx="1767993" cy="1752752"/>
              </a:xfrm>
              <a:prstGeom prst="rect">
                <a:avLst/>
              </a:prstGeom>
            </p:spPr>
          </p:pic>
          <p:pic>
            <p:nvPicPr>
              <p:cNvPr id="13" name="Picture 12">
                <a:extLst>
                  <a:ext uri="{FF2B5EF4-FFF2-40B4-BE49-F238E27FC236}">
                    <a16:creationId xmlns:a16="http://schemas.microsoft.com/office/drawing/2014/main" id="{A3DEE935-E470-489C-B7EF-83A40CC08AF2}"/>
                  </a:ext>
                </a:extLst>
              </p:cNvPr>
              <p:cNvPicPr>
                <a:picLocks noChangeAspect="1"/>
              </p:cNvPicPr>
              <p:nvPr/>
            </p:nvPicPr>
            <p:blipFill>
              <a:blip r:embed="rId6"/>
              <a:stretch>
                <a:fillRect/>
              </a:stretch>
            </p:blipFill>
            <p:spPr>
              <a:xfrm>
                <a:off x="8479656" y="4361400"/>
                <a:ext cx="1767993" cy="1752752"/>
              </a:xfrm>
              <a:prstGeom prst="rect">
                <a:avLst/>
              </a:prstGeom>
            </p:spPr>
          </p:pic>
        </p:grpSp>
        <p:sp>
          <p:nvSpPr>
            <p:cNvPr id="15" name="TextBox 14">
              <a:extLst>
                <a:ext uri="{FF2B5EF4-FFF2-40B4-BE49-F238E27FC236}">
                  <a16:creationId xmlns:a16="http://schemas.microsoft.com/office/drawing/2014/main" id="{0BC8899F-B7FD-4169-BCCC-3D306102F664}"/>
                </a:ext>
              </a:extLst>
            </p:cNvPr>
            <p:cNvSpPr txBox="1"/>
            <p:nvPr/>
          </p:nvSpPr>
          <p:spPr>
            <a:xfrm>
              <a:off x="1527855" y="4649161"/>
              <a:ext cx="1319646" cy="307777"/>
            </a:xfrm>
            <a:prstGeom prst="rect">
              <a:avLst/>
            </a:prstGeom>
            <a:solidFill>
              <a:schemeClr val="bg1"/>
            </a:solidFill>
          </p:spPr>
          <p:txBody>
            <a:bodyPr wrap="square" rtlCol="0">
              <a:spAutoFit/>
            </a:bodyPr>
            <a:lstStyle/>
            <a:p>
              <a:r>
                <a:rPr lang="en-MY" sz="1400" dirty="0"/>
                <a:t>CCAFS</a:t>
              </a:r>
              <a:r>
                <a:rPr lang="en-US" sz="1400" dirty="0"/>
                <a:t> LC-40</a:t>
              </a:r>
              <a:endParaRPr lang="en-MY" sz="1400" dirty="0"/>
            </a:p>
          </p:txBody>
        </p:sp>
        <p:sp>
          <p:nvSpPr>
            <p:cNvPr id="16" name="TextBox 15">
              <a:extLst>
                <a:ext uri="{FF2B5EF4-FFF2-40B4-BE49-F238E27FC236}">
                  <a16:creationId xmlns:a16="http://schemas.microsoft.com/office/drawing/2014/main" id="{4F4059DB-CCC0-436D-AED8-34C9A24BA7C4}"/>
                </a:ext>
              </a:extLst>
            </p:cNvPr>
            <p:cNvSpPr txBox="1"/>
            <p:nvPr/>
          </p:nvSpPr>
          <p:spPr>
            <a:xfrm>
              <a:off x="3489030" y="4656655"/>
              <a:ext cx="1319646" cy="307777"/>
            </a:xfrm>
            <a:prstGeom prst="rect">
              <a:avLst/>
            </a:prstGeom>
            <a:solidFill>
              <a:schemeClr val="bg1"/>
            </a:solidFill>
          </p:spPr>
          <p:txBody>
            <a:bodyPr wrap="square" rtlCol="0">
              <a:spAutoFit/>
            </a:bodyPr>
            <a:lstStyle/>
            <a:p>
              <a:r>
                <a:rPr lang="en-US" sz="1400" dirty="0"/>
                <a:t>CCAFS SLC-40</a:t>
              </a:r>
              <a:endParaRPr lang="en-MY" sz="1400" dirty="0"/>
            </a:p>
          </p:txBody>
        </p:sp>
        <p:sp>
          <p:nvSpPr>
            <p:cNvPr id="17" name="TextBox 16">
              <a:extLst>
                <a:ext uri="{FF2B5EF4-FFF2-40B4-BE49-F238E27FC236}">
                  <a16:creationId xmlns:a16="http://schemas.microsoft.com/office/drawing/2014/main" id="{A9B2F2FC-F5DC-4FC0-8841-64D7A2258E50}"/>
                </a:ext>
              </a:extLst>
            </p:cNvPr>
            <p:cNvSpPr txBox="1"/>
            <p:nvPr/>
          </p:nvSpPr>
          <p:spPr>
            <a:xfrm>
              <a:off x="5297309" y="4656655"/>
              <a:ext cx="1319646" cy="307777"/>
            </a:xfrm>
            <a:prstGeom prst="rect">
              <a:avLst/>
            </a:prstGeom>
            <a:solidFill>
              <a:schemeClr val="bg1"/>
            </a:solidFill>
          </p:spPr>
          <p:txBody>
            <a:bodyPr wrap="square" rtlCol="0">
              <a:spAutoFit/>
            </a:bodyPr>
            <a:lstStyle/>
            <a:p>
              <a:r>
                <a:rPr lang="en-US" sz="1400" dirty="0"/>
                <a:t>KSC LC-39A</a:t>
              </a:r>
              <a:endParaRPr lang="en-MY" sz="1400" dirty="0"/>
            </a:p>
          </p:txBody>
        </p:sp>
        <p:sp>
          <p:nvSpPr>
            <p:cNvPr id="18" name="TextBox 17">
              <a:extLst>
                <a:ext uri="{FF2B5EF4-FFF2-40B4-BE49-F238E27FC236}">
                  <a16:creationId xmlns:a16="http://schemas.microsoft.com/office/drawing/2014/main" id="{98137BBD-D044-4873-85D6-89F2D7963AED}"/>
                </a:ext>
              </a:extLst>
            </p:cNvPr>
            <p:cNvSpPr txBox="1"/>
            <p:nvPr/>
          </p:nvSpPr>
          <p:spPr>
            <a:xfrm>
              <a:off x="7087274" y="4649160"/>
              <a:ext cx="1319646" cy="307777"/>
            </a:xfrm>
            <a:prstGeom prst="rect">
              <a:avLst/>
            </a:prstGeom>
            <a:solidFill>
              <a:schemeClr val="bg1"/>
            </a:solidFill>
          </p:spPr>
          <p:txBody>
            <a:bodyPr wrap="square" rtlCol="0">
              <a:spAutoFit/>
            </a:bodyPr>
            <a:lstStyle/>
            <a:p>
              <a:r>
                <a:rPr lang="en-US" sz="1400" dirty="0"/>
                <a:t>VAFB SLC-4E</a:t>
              </a:r>
              <a:endParaRPr lang="en-MY" sz="1400" dirty="0"/>
            </a:p>
          </p:txBody>
        </p:sp>
      </p:grpSp>
      <p:sp>
        <p:nvSpPr>
          <p:cNvPr id="7" name="TextBox 6">
            <a:extLst>
              <a:ext uri="{FF2B5EF4-FFF2-40B4-BE49-F238E27FC236}">
                <a16:creationId xmlns:a16="http://schemas.microsoft.com/office/drawing/2014/main" id="{21D0DDC4-A1EC-4C44-8B93-79AD54B9898A}"/>
              </a:ext>
            </a:extLst>
          </p:cNvPr>
          <p:cNvSpPr txBox="1"/>
          <p:nvPr/>
        </p:nvSpPr>
        <p:spPr>
          <a:xfrm>
            <a:off x="770011" y="3928031"/>
            <a:ext cx="799859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markers display the mission outcomes (Success/Failure) for Falcon 9 first stage landings. They are grouped on the map to be associated with the geographical coordinates for the launch site</a:t>
            </a:r>
          </a:p>
          <a:p>
            <a:pPr marL="285750" indent="-285750">
              <a:buFont typeface="Arial" panose="020B0604020202020204" pitchFamily="34" charset="0"/>
              <a:buChar char="•"/>
            </a:pPr>
            <a:r>
              <a:rPr lang="en-US" dirty="0"/>
              <a:t>A sense of a launch site’s success rate for Falcon 9 first stage landings can be gleaned from the relative number of green success markers to red failure markers.</a:t>
            </a:r>
            <a:endParaRPr lang="en-MY"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1600" dirty="0"/>
              <a:t>The CCAFS LC-40 and CCAFS SLC-40 launch sites have coordinates that are close to being, but are not exactly, right on top of each other. </a:t>
            </a:r>
          </a:p>
          <a:p>
            <a:pPr>
              <a:lnSpc>
                <a:spcPct val="100000"/>
              </a:lnSpc>
              <a:spcBef>
                <a:spcPts val="1400"/>
              </a:spcBef>
            </a:pPr>
            <a:r>
              <a:rPr lang="en-US" sz="1600" dirty="0"/>
              <a:t>The perimeter road around CCAFS LC-40 is 0.19 km away from the launch site coordinates. </a:t>
            </a:r>
          </a:p>
          <a:p>
            <a:pPr>
              <a:lnSpc>
                <a:spcPct val="100000"/>
              </a:lnSpc>
              <a:spcBef>
                <a:spcPts val="1400"/>
              </a:spcBef>
            </a:pPr>
            <a:r>
              <a:rPr lang="en-US" sz="1600" dirty="0"/>
              <a:t>The coastline is 0.92 km away from CCAFS LC-40.</a:t>
            </a:r>
          </a:p>
          <a:p>
            <a:pPr>
              <a:lnSpc>
                <a:spcPct val="100000"/>
              </a:lnSpc>
              <a:spcBef>
                <a:spcPts val="1400"/>
              </a:spcBef>
            </a:pPr>
            <a:r>
              <a:rPr lang="en-US" sz="1600" dirty="0"/>
              <a:t>The rail line is 1.33 km away from CCAFS LC-40.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 between Launch Site and Proximities</a:t>
            </a:r>
          </a:p>
        </p:txBody>
      </p:sp>
      <p:pic>
        <p:nvPicPr>
          <p:cNvPr id="4" name="Picture 3">
            <a:extLst>
              <a:ext uri="{FF2B5EF4-FFF2-40B4-BE49-F238E27FC236}">
                <a16:creationId xmlns:a16="http://schemas.microsoft.com/office/drawing/2014/main" id="{0639951E-365D-4568-99EF-3983E65061FB}"/>
              </a:ext>
            </a:extLst>
          </p:cNvPr>
          <p:cNvPicPr>
            <a:picLocks noChangeAspect="1"/>
          </p:cNvPicPr>
          <p:nvPr/>
        </p:nvPicPr>
        <p:blipFill>
          <a:blip r:embed="rId3"/>
          <a:stretch>
            <a:fillRect/>
          </a:stretch>
        </p:blipFill>
        <p:spPr>
          <a:xfrm>
            <a:off x="6027811" y="2787317"/>
            <a:ext cx="4667901" cy="285789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85C33B40-F80E-4280-9ACA-9501D4482C84}"/>
              </a:ext>
            </a:extLst>
          </p:cNvPr>
          <p:cNvPicPr>
            <a:picLocks noChangeAspect="1"/>
          </p:cNvPicPr>
          <p:nvPr/>
        </p:nvPicPr>
        <p:blipFill>
          <a:blip r:embed="rId3"/>
          <a:stretch>
            <a:fillRect/>
          </a:stretch>
        </p:blipFill>
        <p:spPr>
          <a:xfrm>
            <a:off x="6685258" y="1802258"/>
            <a:ext cx="4600353" cy="3809039"/>
          </a:xfrm>
          <a:prstGeom prst="rect">
            <a:avLst/>
          </a:prstGeom>
        </p:spPr>
      </p:pic>
      <p:sp>
        <p:nvSpPr>
          <p:cNvPr id="2" name="TextBox 1">
            <a:extLst>
              <a:ext uri="{FF2B5EF4-FFF2-40B4-BE49-F238E27FC236}">
                <a16:creationId xmlns:a16="http://schemas.microsoft.com/office/drawing/2014/main" id="{7EB67DB4-958D-4EA5-8C8A-83651517146E}"/>
              </a:ext>
            </a:extLst>
          </p:cNvPr>
          <p:cNvSpPr txBox="1"/>
          <p:nvPr/>
        </p:nvSpPr>
        <p:spPr>
          <a:xfrm>
            <a:off x="924025" y="1802258"/>
            <a:ext cx="5043638" cy="2585323"/>
          </a:xfrm>
          <a:prstGeom prst="rect">
            <a:avLst/>
          </a:prstGeom>
          <a:noFill/>
        </p:spPr>
        <p:txBody>
          <a:bodyPr wrap="square" rtlCol="0">
            <a:spAutoFit/>
          </a:bodyPr>
          <a:lstStyle/>
          <a:p>
            <a:r>
              <a:rPr lang="en-US" dirty="0"/>
              <a:t>Figure shown the records of successful launches at all sites by pie chart</a:t>
            </a:r>
          </a:p>
          <a:p>
            <a:endParaRPr lang="en-US" dirty="0"/>
          </a:p>
          <a:p>
            <a:r>
              <a:rPr lang="en-US" dirty="0"/>
              <a:t>KSC LC-39A had the highest successful launches among all the sites which had the 41.7% success rate.</a:t>
            </a:r>
          </a:p>
          <a:p>
            <a:endParaRPr lang="en-US" dirty="0"/>
          </a:p>
          <a:p>
            <a:r>
              <a:rPr lang="en-US" dirty="0"/>
              <a:t>CCAFS SLC-40 had the lowest success rate among the sites, which only had 12.5%</a:t>
            </a:r>
            <a:endParaRPr lang="en-MY"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212"/>
            <a:ext cx="10613543" cy="4966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Background</a:t>
            </a:r>
            <a:endParaRPr lang="en-US" sz="2200" dirty="0">
              <a:solidFill>
                <a:schemeClr val="accent3">
                  <a:lumMod val="25000"/>
                </a:schemeClr>
              </a:solidFill>
              <a:latin typeface="Abadi" panose="020B0604020104020204" pitchFamily="34" charset="0"/>
            </a:endParaRPr>
          </a:p>
          <a:p>
            <a:pPr lvl="1">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by determine if the first stage will successfully land, we can determine the cost of a launch. This information can be used if an alternate company wants to bid against SpaceX for a rocket launch.</a:t>
            </a:r>
          </a:p>
          <a:p>
            <a:pPr lvl="1">
              <a:spcBef>
                <a:spcPts val="1400"/>
              </a:spcBef>
              <a:buFont typeface="Wingdings" panose="05000000000000000000" pitchFamily="2" charset="2"/>
              <a:buChar char="v"/>
            </a:pP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2200" b="1" dirty="0">
                <a:solidFill>
                  <a:schemeClr val="accent3">
                    <a:lumMod val="25000"/>
                  </a:schemeClr>
                </a:solidFill>
                <a:latin typeface="Abadi" panose="020B0604020104020204" pitchFamily="34" charset="0"/>
              </a:rPr>
              <a:t>Business Problem</a:t>
            </a:r>
          </a:p>
          <a:p>
            <a:pPr lvl="1">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What is the nature and extent of the available data about SpaceX Falcon 9 first stage landings?</a:t>
            </a:r>
          </a:p>
          <a:p>
            <a:pPr lvl="1">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Which machine learning model would work best (have the highest accuracy) to predict the outcome of a Falcon 9 first stage landing from a future launch? </a:t>
            </a:r>
          </a:p>
          <a:p>
            <a:pPr lvl="1">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Will future Falcon 9 first stage landing be 100% successful?</a:t>
            </a:r>
          </a:p>
          <a:p>
            <a:pPr marL="0" indent="0">
              <a:spcBef>
                <a:spcPts val="1400"/>
              </a:spcBef>
              <a:buNone/>
            </a:pPr>
            <a:endParaRPr lang="en-US" sz="1800" dirty="0">
              <a:solidFill>
                <a:schemeClr val="accent3">
                  <a:lumMod val="25000"/>
                </a:schemeClr>
              </a:solidFill>
              <a:latin typeface="Abadi" panose="020B0604020104020204" pitchFamily="34" charset="0"/>
            </a:endParaRPr>
          </a:p>
          <a:p>
            <a:pPr lvl="1">
              <a:spcBef>
                <a:spcPts val="1400"/>
              </a:spcBef>
              <a:buFont typeface="Wingdings" panose="05000000000000000000" pitchFamily="2" charset="2"/>
              <a:buChar char="v"/>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1600" dirty="0"/>
              <a:t>Falcon 9 first stage failed landings are indicated by the ‘0’ Class </a:t>
            </a:r>
            <a:r>
              <a:rPr lang="en-US" sz="1600" dirty="0">
                <a:solidFill>
                  <a:srgbClr val="0948CB"/>
                </a:solidFill>
              </a:rPr>
              <a:t>(■ blue wedge in the pie chart) </a:t>
            </a:r>
            <a:r>
              <a:rPr lang="en-US" sz="1600" dirty="0"/>
              <a:t>and successful landings by the ‘1’ Class </a:t>
            </a:r>
            <a:r>
              <a:rPr lang="en-US" sz="1600" dirty="0">
                <a:solidFill>
                  <a:srgbClr val="FF0000"/>
                </a:solidFill>
              </a:rPr>
              <a:t>(■ red wedge in the pie chart). </a:t>
            </a:r>
          </a:p>
          <a:p>
            <a:pPr>
              <a:lnSpc>
                <a:spcPct val="100000"/>
              </a:lnSpc>
              <a:spcBef>
                <a:spcPts val="1400"/>
              </a:spcBef>
            </a:pPr>
            <a:r>
              <a:rPr lang="en-US" sz="1600" dirty="0"/>
              <a:t>CCAFS SLC-40 was the launch site that had the highest Falcon 9 first stage landing success rate (42.9%).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1D646830-669F-4205-AA1D-9C65BA100C8B}"/>
              </a:ext>
            </a:extLst>
          </p:cNvPr>
          <p:cNvPicPr>
            <a:picLocks noChangeAspect="1"/>
          </p:cNvPicPr>
          <p:nvPr/>
        </p:nvPicPr>
        <p:blipFill>
          <a:blip r:embed="rId3"/>
          <a:stretch>
            <a:fillRect/>
          </a:stretch>
        </p:blipFill>
        <p:spPr>
          <a:xfrm>
            <a:off x="7341037" y="3117479"/>
            <a:ext cx="3296110" cy="26578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a:t>
            </a:r>
          </a:p>
        </p:txBody>
      </p:sp>
      <p:pic>
        <p:nvPicPr>
          <p:cNvPr id="4" name="Picture 3">
            <a:extLst>
              <a:ext uri="{FF2B5EF4-FFF2-40B4-BE49-F238E27FC236}">
                <a16:creationId xmlns:a16="http://schemas.microsoft.com/office/drawing/2014/main" id="{1D4D50C8-25C7-4EA3-88BF-33132B938C22}"/>
              </a:ext>
            </a:extLst>
          </p:cNvPr>
          <p:cNvPicPr>
            <a:picLocks noChangeAspect="1"/>
          </p:cNvPicPr>
          <p:nvPr/>
        </p:nvPicPr>
        <p:blipFill>
          <a:blip r:embed="rId3"/>
          <a:stretch>
            <a:fillRect/>
          </a:stretch>
        </p:blipFill>
        <p:spPr>
          <a:xfrm>
            <a:off x="5689492" y="1739437"/>
            <a:ext cx="6050559" cy="3793254"/>
          </a:xfrm>
          <a:prstGeom prst="rect">
            <a:avLst/>
          </a:prstGeom>
        </p:spPr>
      </p:pic>
      <p:sp>
        <p:nvSpPr>
          <p:cNvPr id="2" name="TextBox 1">
            <a:extLst>
              <a:ext uri="{FF2B5EF4-FFF2-40B4-BE49-F238E27FC236}">
                <a16:creationId xmlns:a16="http://schemas.microsoft.com/office/drawing/2014/main" id="{F4FF69DE-C475-4B1B-83E9-1C0A2A8B9928}"/>
              </a:ext>
            </a:extLst>
          </p:cNvPr>
          <p:cNvSpPr txBox="1"/>
          <p:nvPr/>
        </p:nvSpPr>
        <p:spPr>
          <a:xfrm>
            <a:off x="1126156" y="1992429"/>
            <a:ext cx="420624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These screenshots are of the Payload vs. Launch Outcome scatter plots for all sites, with different payload selected in the range slider.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payload range from about 2,000 kg to 5,000 kg has the largest success rate. </a:t>
            </a:r>
          </a:p>
          <a:p>
            <a:endParaRPr lang="en-US" dirty="0"/>
          </a:p>
          <a:p>
            <a:pPr marL="285750" indent="-285750">
              <a:buFont typeface="Arial" panose="020B0604020202020204" pitchFamily="34" charset="0"/>
              <a:buChar char="•"/>
            </a:pPr>
            <a:r>
              <a:rPr lang="en-US" dirty="0"/>
              <a:t>The ‘FT’ booster version category has the largest success rate</a:t>
            </a:r>
            <a:endParaRPr lang="en-MY"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600" dirty="0"/>
              <a:t>3 model </a:t>
            </a:r>
            <a:r>
              <a:rPr lang="en-US" sz="1600" dirty="0" err="1"/>
              <a:t>LogReg</a:t>
            </a:r>
            <a:r>
              <a:rPr lang="en-US" sz="1600" dirty="0"/>
              <a:t> , SVM and KNN model had highest and equally accuracy. On the other hand, Decision Tree model had performed the worst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F3EB36E-3444-456B-AB63-BE8C89D22633}"/>
              </a:ext>
            </a:extLst>
          </p:cNvPr>
          <p:cNvPicPr>
            <a:picLocks noChangeAspect="1"/>
          </p:cNvPicPr>
          <p:nvPr/>
        </p:nvPicPr>
        <p:blipFill>
          <a:blip r:embed="rId3"/>
          <a:stretch>
            <a:fillRect/>
          </a:stretch>
        </p:blipFill>
        <p:spPr>
          <a:xfrm>
            <a:off x="7012520" y="1994318"/>
            <a:ext cx="4115374" cy="312463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03232" y="2057400"/>
            <a:ext cx="5965915" cy="3811588"/>
          </a:xfrm>
          <a:prstGeom prst="rect">
            <a:avLst/>
          </a:prstGeom>
        </p:spPr>
        <p:txBody>
          <a:bodyPr>
            <a:normAutofit/>
          </a:bodyPr>
          <a:lstStyle/>
          <a:p>
            <a:pPr>
              <a:lnSpc>
                <a:spcPct val="100000"/>
              </a:lnSpc>
              <a:spcBef>
                <a:spcPts val="1400"/>
              </a:spcBef>
            </a:pPr>
            <a:r>
              <a:rPr lang="en-US" sz="1600" dirty="0"/>
              <a:t>Shown here is the confusion matrix for the Logistic Regression model. </a:t>
            </a:r>
          </a:p>
          <a:p>
            <a:pPr>
              <a:lnSpc>
                <a:spcPct val="100000"/>
              </a:lnSpc>
              <a:spcBef>
                <a:spcPts val="1400"/>
              </a:spcBef>
            </a:pPr>
            <a:r>
              <a:rPr lang="en-US" sz="1600" dirty="0"/>
              <a:t>Confusion matrices can be read as: </a:t>
            </a:r>
          </a:p>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r>
              <a:rPr lang="en-US" sz="1600" dirty="0"/>
              <a:t>Based on 4 confusion matrix, tree has the greatest number of false negative among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3596EBC-D035-445E-8FF3-95E4400D4C4C}"/>
              </a:ext>
            </a:extLst>
          </p:cNvPr>
          <p:cNvPicPr>
            <a:picLocks noChangeAspect="1"/>
          </p:cNvPicPr>
          <p:nvPr/>
        </p:nvPicPr>
        <p:blipFill>
          <a:blip r:embed="rId3"/>
          <a:stretch>
            <a:fillRect/>
          </a:stretch>
        </p:blipFill>
        <p:spPr>
          <a:xfrm>
            <a:off x="9581804" y="1921657"/>
            <a:ext cx="1830221" cy="1530405"/>
          </a:xfrm>
          <a:prstGeom prst="rect">
            <a:avLst/>
          </a:prstGeom>
        </p:spPr>
      </p:pic>
      <p:graphicFrame>
        <p:nvGraphicFramePr>
          <p:cNvPr id="2" name="Table 5">
            <a:extLst>
              <a:ext uri="{FF2B5EF4-FFF2-40B4-BE49-F238E27FC236}">
                <a16:creationId xmlns:a16="http://schemas.microsoft.com/office/drawing/2014/main" id="{4B365766-377C-44DA-88CD-E3CD16C6A6B9}"/>
              </a:ext>
            </a:extLst>
          </p:cNvPr>
          <p:cNvGraphicFramePr>
            <a:graphicFrameLocks noGrp="1"/>
          </p:cNvGraphicFramePr>
          <p:nvPr>
            <p:extLst>
              <p:ext uri="{D42A27DB-BD31-4B8C-83A1-F6EECF244321}">
                <p14:modId xmlns:p14="http://schemas.microsoft.com/office/powerpoint/2010/main" val="1552103966"/>
              </p:ext>
            </p:extLst>
          </p:nvPr>
        </p:nvGraphicFramePr>
        <p:xfrm>
          <a:off x="1018955" y="3124444"/>
          <a:ext cx="3252266" cy="1224638"/>
        </p:xfrm>
        <a:graphic>
          <a:graphicData uri="http://schemas.openxmlformats.org/drawingml/2006/table">
            <a:tbl>
              <a:tblPr firstRow="1" bandRow="1">
                <a:tableStyleId>{5940675A-B579-460E-94D1-54222C63F5DA}</a:tableStyleId>
              </a:tblPr>
              <a:tblGrid>
                <a:gridCol w="1626133">
                  <a:extLst>
                    <a:ext uri="{9D8B030D-6E8A-4147-A177-3AD203B41FA5}">
                      <a16:colId xmlns:a16="http://schemas.microsoft.com/office/drawing/2014/main" val="3527988309"/>
                    </a:ext>
                  </a:extLst>
                </a:gridCol>
                <a:gridCol w="1626133">
                  <a:extLst>
                    <a:ext uri="{9D8B030D-6E8A-4147-A177-3AD203B41FA5}">
                      <a16:colId xmlns:a16="http://schemas.microsoft.com/office/drawing/2014/main" val="1101208198"/>
                    </a:ext>
                  </a:extLst>
                </a:gridCol>
              </a:tblGrid>
              <a:tr h="612319">
                <a:tc>
                  <a:txBody>
                    <a:bodyPr/>
                    <a:lstStyle/>
                    <a:p>
                      <a:r>
                        <a:rPr lang="en-US" dirty="0"/>
                        <a:t>True Negative</a:t>
                      </a:r>
                      <a:endParaRPr lang="en-MY" dirty="0"/>
                    </a:p>
                  </a:txBody>
                  <a:tcPr>
                    <a:solidFill>
                      <a:srgbClr val="92D050"/>
                    </a:solidFill>
                  </a:tcPr>
                </a:tc>
                <a:tc>
                  <a:txBody>
                    <a:bodyPr/>
                    <a:lstStyle/>
                    <a:p>
                      <a:r>
                        <a:rPr lang="en-US" dirty="0"/>
                        <a:t>False Positive</a:t>
                      </a:r>
                      <a:endParaRPr lang="en-MY" dirty="0"/>
                    </a:p>
                  </a:txBody>
                  <a:tcPr>
                    <a:solidFill>
                      <a:srgbClr val="FF0000"/>
                    </a:solidFill>
                  </a:tcPr>
                </a:tc>
                <a:extLst>
                  <a:ext uri="{0D108BD9-81ED-4DB2-BD59-A6C34878D82A}">
                    <a16:rowId xmlns:a16="http://schemas.microsoft.com/office/drawing/2014/main" val="2889083175"/>
                  </a:ext>
                </a:extLst>
              </a:tr>
              <a:tr h="612319">
                <a:tc>
                  <a:txBody>
                    <a:bodyPr/>
                    <a:lstStyle/>
                    <a:p>
                      <a:r>
                        <a:rPr lang="en-US" dirty="0"/>
                        <a:t>False Negative</a:t>
                      </a:r>
                      <a:endParaRPr lang="en-MY" dirty="0"/>
                    </a:p>
                  </a:txBody>
                  <a:tcPr>
                    <a:solidFill>
                      <a:srgbClr val="FF0000"/>
                    </a:solidFill>
                  </a:tcPr>
                </a:tc>
                <a:tc>
                  <a:txBody>
                    <a:bodyPr/>
                    <a:lstStyle/>
                    <a:p>
                      <a:r>
                        <a:rPr lang="en-US" dirty="0"/>
                        <a:t>True </a:t>
                      </a:r>
                      <a:r>
                        <a:rPr lang="en-US" dirty="0" err="1"/>
                        <a:t>Positve</a:t>
                      </a:r>
                      <a:endParaRPr lang="en-MY" dirty="0"/>
                    </a:p>
                  </a:txBody>
                  <a:tcPr>
                    <a:solidFill>
                      <a:srgbClr val="92D050"/>
                    </a:solidFill>
                  </a:tcPr>
                </a:tc>
                <a:extLst>
                  <a:ext uri="{0D108BD9-81ED-4DB2-BD59-A6C34878D82A}">
                    <a16:rowId xmlns:a16="http://schemas.microsoft.com/office/drawing/2014/main" val="1670168101"/>
                  </a:ext>
                </a:extLst>
              </a:tr>
            </a:tbl>
          </a:graphicData>
        </a:graphic>
      </p:graphicFrame>
      <p:pic>
        <p:nvPicPr>
          <p:cNvPr id="7" name="Picture 6">
            <a:extLst>
              <a:ext uri="{FF2B5EF4-FFF2-40B4-BE49-F238E27FC236}">
                <a16:creationId xmlns:a16="http://schemas.microsoft.com/office/drawing/2014/main" id="{1733992A-7590-4E78-97EC-31E58F04B379}"/>
              </a:ext>
            </a:extLst>
          </p:cNvPr>
          <p:cNvPicPr>
            <a:picLocks noChangeAspect="1"/>
          </p:cNvPicPr>
          <p:nvPr/>
        </p:nvPicPr>
        <p:blipFill>
          <a:blip r:embed="rId4"/>
          <a:stretch>
            <a:fillRect/>
          </a:stretch>
        </p:blipFill>
        <p:spPr>
          <a:xfrm>
            <a:off x="7436831" y="1921657"/>
            <a:ext cx="1954493" cy="1530405"/>
          </a:xfrm>
          <a:prstGeom prst="rect">
            <a:avLst/>
          </a:prstGeom>
        </p:spPr>
      </p:pic>
      <p:pic>
        <p:nvPicPr>
          <p:cNvPr id="11" name="Picture 10">
            <a:extLst>
              <a:ext uri="{FF2B5EF4-FFF2-40B4-BE49-F238E27FC236}">
                <a16:creationId xmlns:a16="http://schemas.microsoft.com/office/drawing/2014/main" id="{06EBC8A3-EF6F-4026-93DF-470DABEC3981}"/>
              </a:ext>
            </a:extLst>
          </p:cNvPr>
          <p:cNvPicPr>
            <a:picLocks noChangeAspect="1"/>
          </p:cNvPicPr>
          <p:nvPr/>
        </p:nvPicPr>
        <p:blipFill>
          <a:blip r:embed="rId4"/>
          <a:stretch>
            <a:fillRect/>
          </a:stretch>
        </p:blipFill>
        <p:spPr>
          <a:xfrm>
            <a:off x="7436829" y="3796849"/>
            <a:ext cx="1954493" cy="1530405"/>
          </a:xfrm>
          <a:prstGeom prst="rect">
            <a:avLst/>
          </a:prstGeom>
        </p:spPr>
      </p:pic>
      <p:pic>
        <p:nvPicPr>
          <p:cNvPr id="12" name="Picture 11">
            <a:extLst>
              <a:ext uri="{FF2B5EF4-FFF2-40B4-BE49-F238E27FC236}">
                <a16:creationId xmlns:a16="http://schemas.microsoft.com/office/drawing/2014/main" id="{18888A34-62F3-4D50-9480-065A1501AC5C}"/>
              </a:ext>
            </a:extLst>
          </p:cNvPr>
          <p:cNvPicPr>
            <a:picLocks noChangeAspect="1"/>
          </p:cNvPicPr>
          <p:nvPr/>
        </p:nvPicPr>
        <p:blipFill>
          <a:blip r:embed="rId4"/>
          <a:stretch>
            <a:fillRect/>
          </a:stretch>
        </p:blipFill>
        <p:spPr>
          <a:xfrm>
            <a:off x="9581803" y="3790948"/>
            <a:ext cx="1830221" cy="1530405"/>
          </a:xfrm>
          <a:prstGeom prst="rect">
            <a:avLst/>
          </a:prstGeom>
        </p:spPr>
      </p:pic>
      <p:sp>
        <p:nvSpPr>
          <p:cNvPr id="14" name="TextBox 13">
            <a:extLst>
              <a:ext uri="{FF2B5EF4-FFF2-40B4-BE49-F238E27FC236}">
                <a16:creationId xmlns:a16="http://schemas.microsoft.com/office/drawing/2014/main" id="{8C97911E-EE13-45AC-A44B-1CD8EF1F6C15}"/>
              </a:ext>
            </a:extLst>
          </p:cNvPr>
          <p:cNvSpPr txBox="1"/>
          <p:nvPr/>
        </p:nvSpPr>
        <p:spPr>
          <a:xfrm>
            <a:off x="7947250" y="3367431"/>
            <a:ext cx="933651" cy="369332"/>
          </a:xfrm>
          <a:prstGeom prst="rect">
            <a:avLst/>
          </a:prstGeom>
          <a:noFill/>
        </p:spPr>
        <p:txBody>
          <a:bodyPr wrap="square" rtlCol="0">
            <a:spAutoFit/>
          </a:bodyPr>
          <a:lstStyle/>
          <a:p>
            <a:r>
              <a:rPr lang="en-US" dirty="0" err="1"/>
              <a:t>LogReg</a:t>
            </a:r>
            <a:endParaRPr lang="en-MY" dirty="0"/>
          </a:p>
        </p:txBody>
      </p:sp>
      <p:sp>
        <p:nvSpPr>
          <p:cNvPr id="15" name="TextBox 14">
            <a:extLst>
              <a:ext uri="{FF2B5EF4-FFF2-40B4-BE49-F238E27FC236}">
                <a16:creationId xmlns:a16="http://schemas.microsoft.com/office/drawing/2014/main" id="{AA4F8B82-E743-4539-826B-90B57A882B61}"/>
              </a:ext>
            </a:extLst>
          </p:cNvPr>
          <p:cNvSpPr txBox="1"/>
          <p:nvPr/>
        </p:nvSpPr>
        <p:spPr>
          <a:xfrm>
            <a:off x="10086371" y="5293272"/>
            <a:ext cx="933651" cy="369332"/>
          </a:xfrm>
          <a:prstGeom prst="rect">
            <a:avLst/>
          </a:prstGeom>
          <a:noFill/>
        </p:spPr>
        <p:txBody>
          <a:bodyPr wrap="square" rtlCol="0">
            <a:spAutoFit/>
          </a:bodyPr>
          <a:lstStyle/>
          <a:p>
            <a:r>
              <a:rPr lang="en-US" dirty="0"/>
              <a:t>KNN</a:t>
            </a:r>
            <a:endParaRPr lang="en-MY" dirty="0"/>
          </a:p>
        </p:txBody>
      </p:sp>
      <p:sp>
        <p:nvSpPr>
          <p:cNvPr id="16" name="TextBox 15">
            <a:extLst>
              <a:ext uri="{FF2B5EF4-FFF2-40B4-BE49-F238E27FC236}">
                <a16:creationId xmlns:a16="http://schemas.microsoft.com/office/drawing/2014/main" id="{7FD62877-5AB7-458B-9A2D-0750F4EC809C}"/>
              </a:ext>
            </a:extLst>
          </p:cNvPr>
          <p:cNvSpPr txBox="1"/>
          <p:nvPr/>
        </p:nvSpPr>
        <p:spPr>
          <a:xfrm>
            <a:off x="8111588" y="5347086"/>
            <a:ext cx="933651" cy="369332"/>
          </a:xfrm>
          <a:prstGeom prst="rect">
            <a:avLst/>
          </a:prstGeom>
          <a:noFill/>
        </p:spPr>
        <p:txBody>
          <a:bodyPr wrap="square" rtlCol="0">
            <a:spAutoFit/>
          </a:bodyPr>
          <a:lstStyle/>
          <a:p>
            <a:r>
              <a:rPr lang="en-US" dirty="0"/>
              <a:t>SVM</a:t>
            </a:r>
            <a:endParaRPr lang="en-MY" dirty="0"/>
          </a:p>
        </p:txBody>
      </p:sp>
      <p:sp>
        <p:nvSpPr>
          <p:cNvPr id="17" name="TextBox 16">
            <a:extLst>
              <a:ext uri="{FF2B5EF4-FFF2-40B4-BE49-F238E27FC236}">
                <a16:creationId xmlns:a16="http://schemas.microsoft.com/office/drawing/2014/main" id="{D2A4D5D4-D482-4FD5-9FAF-DA14BC480DB3}"/>
              </a:ext>
            </a:extLst>
          </p:cNvPr>
          <p:cNvSpPr txBox="1"/>
          <p:nvPr/>
        </p:nvSpPr>
        <p:spPr>
          <a:xfrm>
            <a:off x="10004388" y="3423981"/>
            <a:ext cx="933651" cy="369332"/>
          </a:xfrm>
          <a:prstGeom prst="rect">
            <a:avLst/>
          </a:prstGeom>
          <a:noFill/>
        </p:spPr>
        <p:txBody>
          <a:bodyPr wrap="square" rtlCol="0">
            <a:spAutoFit/>
          </a:bodyPr>
          <a:lstStyle/>
          <a:p>
            <a:r>
              <a:rPr lang="en-US" dirty="0"/>
              <a:t>Tree</a:t>
            </a:r>
            <a:endParaRPr lang="en-MY"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47168" cy="4351338"/>
          </a:xfrm>
          <a:prstGeom prst="rect">
            <a:avLst/>
          </a:prstGeom>
        </p:spPr>
        <p:txBody>
          <a:bodyPr>
            <a:normAutofit/>
          </a:bodyPr>
          <a:lstStyle/>
          <a:p>
            <a:pPr>
              <a:lnSpc>
                <a:spcPct val="100000"/>
              </a:lnSpc>
              <a:spcBef>
                <a:spcPts val="1400"/>
              </a:spcBef>
            </a:pPr>
            <a:r>
              <a:rPr lang="en-US" sz="2000" dirty="0"/>
              <a:t>LR, SVM, KNN are top-performing models for forecasting outcomes in this data</a:t>
            </a:r>
          </a:p>
          <a:p>
            <a:pPr>
              <a:lnSpc>
                <a:spcPct val="100000"/>
              </a:lnSpc>
              <a:spcBef>
                <a:spcPts val="1400"/>
              </a:spcBef>
            </a:pPr>
            <a:r>
              <a:rPr lang="en-US" sz="2000" dirty="0">
                <a:solidFill>
                  <a:schemeClr val="accent3">
                    <a:lumMod val="25000"/>
                  </a:schemeClr>
                </a:solidFill>
                <a:latin typeface="Abadi" panose="020B0604020104020204" pitchFamily="34" charset="0"/>
              </a:rPr>
              <a:t>Lighter payloads have a higher performance compared to heavier ones.</a:t>
            </a:r>
          </a:p>
          <a:p>
            <a:pPr>
              <a:lnSpc>
                <a:spcPct val="100000"/>
              </a:lnSpc>
              <a:spcBef>
                <a:spcPts val="1400"/>
              </a:spcBef>
            </a:pPr>
            <a:r>
              <a:rPr lang="en-US" sz="2000" dirty="0">
                <a:solidFill>
                  <a:schemeClr val="accent3">
                    <a:lumMod val="25000"/>
                  </a:schemeClr>
                </a:solidFill>
                <a:latin typeface="Abadi" panose="020B0604020104020204" pitchFamily="34" charset="0"/>
              </a:rPr>
              <a:t>The likelihood of a SpaceX launch succeeding increases with the number of years of experience, suggesting a trend towards flawless launches over time.</a:t>
            </a:r>
          </a:p>
          <a:p>
            <a:pPr>
              <a:lnSpc>
                <a:spcPct val="100000"/>
              </a:lnSpc>
              <a:spcBef>
                <a:spcPts val="1400"/>
              </a:spcBef>
            </a:pPr>
            <a:r>
              <a:rPr lang="en-US" sz="2000" dirty="0">
                <a:solidFill>
                  <a:schemeClr val="accent3">
                    <a:lumMod val="25000"/>
                  </a:schemeClr>
                </a:solidFill>
                <a:latin typeface="Abadi" panose="020B0604020104020204" pitchFamily="34" charset="0"/>
              </a:rPr>
              <a:t>Launch Complex 39A at Kennedy Space Center has the highest number of successful launches compared to other launch sites.</a:t>
            </a:r>
          </a:p>
          <a:p>
            <a:pPr>
              <a:lnSpc>
                <a:spcPct val="100000"/>
              </a:lnSpc>
              <a:spcBef>
                <a:spcPts val="1400"/>
              </a:spcBef>
            </a:pPr>
            <a:r>
              <a:rPr lang="en-US" sz="2000" dirty="0">
                <a:solidFill>
                  <a:schemeClr val="accent3">
                    <a:lumMod val="25000"/>
                  </a:schemeClr>
                </a:solidFill>
                <a:latin typeface="Abadi" panose="020B0604020104020204" pitchFamily="34" charset="0"/>
              </a:rPr>
              <a:t>GEO,HEO,SSO,ES L1 orbit types exhibit the highest rates of successful launches</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6600" dirty="0">
                <a:solidFill>
                  <a:schemeClr val="tx1"/>
                </a:solidFill>
              </a:rPr>
              <a:t>First stage data of SpaceX Falcon 9 landings was collected from multiple source as public API, unaffiliated with SpaceX as well as Wikipedia article. Additional data sets were provided with the course in CSV file format.</a:t>
            </a:r>
          </a:p>
          <a:p>
            <a:pPr>
              <a:lnSpc>
                <a:spcPct val="120000"/>
              </a:lnSpc>
              <a:spcBef>
                <a:spcPts val="1400"/>
              </a:spcBef>
            </a:pPr>
            <a:r>
              <a:rPr lang="en-US" sz="6600" dirty="0">
                <a:solidFill>
                  <a:schemeClr val="tx1"/>
                </a:solidFill>
              </a:rPr>
              <a:t>Data was prepared by wrangled and cleaned for visualizations, queries, and machine learning model training</a:t>
            </a:r>
            <a:endParaRPr lang="en-US" sz="7600" dirty="0">
              <a:solidFill>
                <a:schemeClr val="tx1"/>
              </a:solidFill>
              <a:latin typeface="Abadi"/>
            </a:endParaRPr>
          </a:p>
          <a:p>
            <a:pPr>
              <a:lnSpc>
                <a:spcPct val="120000"/>
              </a:lnSpc>
              <a:spcBef>
                <a:spcPts val="1400"/>
              </a:spcBef>
            </a:pPr>
            <a:r>
              <a:rPr lang="en-US" sz="6600" dirty="0">
                <a:solidFill>
                  <a:schemeClr val="tx1"/>
                </a:solidFill>
              </a:rPr>
              <a:t>Exploratory Data Analysis (EDA) was performed using data visualizations and SQL.</a:t>
            </a:r>
          </a:p>
          <a:p>
            <a:pPr>
              <a:lnSpc>
                <a:spcPct val="120000"/>
              </a:lnSpc>
              <a:spcBef>
                <a:spcPts val="1400"/>
              </a:spcBef>
            </a:pPr>
            <a:r>
              <a:rPr lang="en-US" sz="6600" dirty="0">
                <a:solidFill>
                  <a:schemeClr val="tx1"/>
                </a:solidFill>
              </a:rPr>
              <a:t>Interactive data visualizations were created using Folium and </a:t>
            </a:r>
            <a:r>
              <a:rPr lang="en-US" sz="6600" dirty="0" err="1">
                <a:solidFill>
                  <a:schemeClr val="tx1"/>
                </a:solidFill>
              </a:rPr>
              <a:t>Plotly</a:t>
            </a:r>
            <a:r>
              <a:rPr lang="en-US" sz="6600" dirty="0">
                <a:solidFill>
                  <a:schemeClr val="tx1"/>
                </a:solidFill>
              </a:rPr>
              <a:t> Dash.</a:t>
            </a:r>
            <a:r>
              <a:rPr lang="en-US" sz="8800" dirty="0">
                <a:solidFill>
                  <a:schemeClr val="tx1"/>
                </a:solidFill>
                <a:latin typeface="Abadi"/>
              </a:rPr>
              <a:t> </a:t>
            </a:r>
          </a:p>
          <a:p>
            <a:pPr>
              <a:lnSpc>
                <a:spcPct val="120000"/>
              </a:lnSpc>
              <a:spcBef>
                <a:spcPts val="1400"/>
              </a:spcBef>
            </a:pPr>
            <a:r>
              <a:rPr lang="en-US" sz="6600" dirty="0">
                <a:solidFill>
                  <a:schemeClr val="tx1"/>
                </a:solidFill>
              </a:rPr>
              <a:t>Predictive analysis using classification models was done using machine learning models</a:t>
            </a:r>
            <a:endParaRPr lang="en-US" sz="88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090937" y="6327385"/>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2014"/>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3 type of data source, SpaceX API, Wikipedia and additional data provided by the course.</a:t>
            </a:r>
          </a:p>
          <a:p>
            <a:pPr>
              <a:lnSpc>
                <a:spcPct val="100000"/>
              </a:lnSpc>
              <a:spcBef>
                <a:spcPts val="1400"/>
              </a:spcBef>
            </a:pPr>
            <a:r>
              <a:rPr lang="en-US" sz="2200" dirty="0">
                <a:solidFill>
                  <a:schemeClr val="accent3">
                    <a:lumMod val="25000"/>
                  </a:schemeClr>
                </a:solidFill>
                <a:latin typeface="Abadi" panose="020B0604020104020204" pitchFamily="34" charset="0"/>
              </a:rPr>
              <a:t>Each of the data format had undergo different method of data cleaning and data restructure by data collection , web scraping and data wrangling method to prepare for data visualization.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pSp>
        <p:nvGrpSpPr>
          <p:cNvPr id="31" name="Group 30">
            <a:extLst>
              <a:ext uri="{FF2B5EF4-FFF2-40B4-BE49-F238E27FC236}">
                <a16:creationId xmlns:a16="http://schemas.microsoft.com/office/drawing/2014/main" id="{F7CF853C-4922-4EEC-810E-984710A41342}"/>
              </a:ext>
            </a:extLst>
          </p:cNvPr>
          <p:cNvGrpSpPr/>
          <p:nvPr/>
        </p:nvGrpSpPr>
        <p:grpSpPr>
          <a:xfrm>
            <a:off x="3242218" y="3951962"/>
            <a:ext cx="5098171" cy="2375423"/>
            <a:chOff x="1323739" y="3803845"/>
            <a:chExt cx="5098171" cy="2375423"/>
          </a:xfrm>
        </p:grpSpPr>
        <p:sp>
          <p:nvSpPr>
            <p:cNvPr id="2" name="Rectangle 1">
              <a:extLst>
                <a:ext uri="{FF2B5EF4-FFF2-40B4-BE49-F238E27FC236}">
                  <a16:creationId xmlns:a16="http://schemas.microsoft.com/office/drawing/2014/main" id="{685E801C-18E6-480F-BE51-22CDF339071C}"/>
                </a:ext>
              </a:extLst>
            </p:cNvPr>
            <p:cNvSpPr/>
            <p:nvPr/>
          </p:nvSpPr>
          <p:spPr>
            <a:xfrm>
              <a:off x="1465980" y="3803845"/>
              <a:ext cx="1084971" cy="4220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SpaceX API</a:t>
              </a:r>
            </a:p>
            <a:p>
              <a:pPr algn="ctr"/>
              <a:r>
                <a:rPr lang="en-US" sz="1400" dirty="0"/>
                <a:t>Json</a:t>
              </a:r>
              <a:endParaRPr lang="en-MY" sz="1400" dirty="0"/>
            </a:p>
          </p:txBody>
        </p:sp>
        <p:sp>
          <p:nvSpPr>
            <p:cNvPr id="3" name="Rectangle 2">
              <a:extLst>
                <a:ext uri="{FF2B5EF4-FFF2-40B4-BE49-F238E27FC236}">
                  <a16:creationId xmlns:a16="http://schemas.microsoft.com/office/drawing/2014/main" id="{AE44DE39-42C9-40CC-8C5B-484F38DBB5F6}"/>
                </a:ext>
              </a:extLst>
            </p:cNvPr>
            <p:cNvSpPr/>
            <p:nvPr/>
          </p:nvSpPr>
          <p:spPr>
            <a:xfrm>
              <a:off x="1602065" y="4476142"/>
              <a:ext cx="812800" cy="9550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Data Collection- REST call</a:t>
              </a:r>
              <a:endParaRPr lang="en-MY" sz="1200" dirty="0"/>
            </a:p>
          </p:txBody>
        </p:sp>
        <p:sp>
          <p:nvSpPr>
            <p:cNvPr id="7" name="Rectangle 6">
              <a:extLst>
                <a:ext uri="{FF2B5EF4-FFF2-40B4-BE49-F238E27FC236}">
                  <a16:creationId xmlns:a16="http://schemas.microsoft.com/office/drawing/2014/main" id="{37FA8982-F310-4D24-B45F-AB7377B766E7}"/>
                </a:ext>
              </a:extLst>
            </p:cNvPr>
            <p:cNvSpPr/>
            <p:nvPr/>
          </p:nvSpPr>
          <p:spPr>
            <a:xfrm>
              <a:off x="1323739" y="5757219"/>
              <a:ext cx="1341121" cy="422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CSV 1</a:t>
              </a:r>
            </a:p>
            <a:p>
              <a:pPr algn="ctr"/>
              <a:r>
                <a:rPr lang="en-US" sz="900" dirty="0"/>
                <a:t>Dataset_part1.csv</a:t>
              </a:r>
              <a:endParaRPr lang="en-MY" sz="900" dirty="0"/>
            </a:p>
          </p:txBody>
        </p:sp>
        <p:sp>
          <p:nvSpPr>
            <p:cNvPr id="8" name="Rectangle 7">
              <a:extLst>
                <a:ext uri="{FF2B5EF4-FFF2-40B4-BE49-F238E27FC236}">
                  <a16:creationId xmlns:a16="http://schemas.microsoft.com/office/drawing/2014/main" id="{C266DC7A-A759-4536-82B0-855C4F8BEF01}"/>
                </a:ext>
              </a:extLst>
            </p:cNvPr>
            <p:cNvSpPr/>
            <p:nvPr/>
          </p:nvSpPr>
          <p:spPr>
            <a:xfrm>
              <a:off x="3376059" y="3806365"/>
              <a:ext cx="1084971" cy="4220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Wikipedia</a:t>
              </a:r>
            </a:p>
            <a:p>
              <a:pPr algn="ctr"/>
              <a:r>
                <a:rPr lang="en-US" sz="1400" dirty="0"/>
                <a:t>HTML</a:t>
              </a:r>
              <a:endParaRPr lang="en-MY" sz="1400" dirty="0"/>
            </a:p>
          </p:txBody>
        </p:sp>
        <p:sp>
          <p:nvSpPr>
            <p:cNvPr id="9" name="Rectangle 8">
              <a:extLst>
                <a:ext uri="{FF2B5EF4-FFF2-40B4-BE49-F238E27FC236}">
                  <a16:creationId xmlns:a16="http://schemas.microsoft.com/office/drawing/2014/main" id="{4724F975-6C98-4325-8243-03160481A7CA}"/>
                </a:ext>
              </a:extLst>
            </p:cNvPr>
            <p:cNvSpPr/>
            <p:nvPr/>
          </p:nvSpPr>
          <p:spPr>
            <a:xfrm>
              <a:off x="3512145" y="4476142"/>
              <a:ext cx="812800" cy="9550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Web Scraping</a:t>
              </a:r>
              <a:endParaRPr lang="en-MY" sz="1200" dirty="0"/>
            </a:p>
          </p:txBody>
        </p:sp>
        <p:sp>
          <p:nvSpPr>
            <p:cNvPr id="10" name="Rectangle 9">
              <a:extLst>
                <a:ext uri="{FF2B5EF4-FFF2-40B4-BE49-F238E27FC236}">
                  <a16:creationId xmlns:a16="http://schemas.microsoft.com/office/drawing/2014/main" id="{B1C04F4C-F1BC-4C28-843C-CE4334CCEA9A}"/>
                </a:ext>
              </a:extLst>
            </p:cNvPr>
            <p:cNvSpPr/>
            <p:nvPr/>
          </p:nvSpPr>
          <p:spPr>
            <a:xfrm>
              <a:off x="3101739" y="5757219"/>
              <a:ext cx="1452881" cy="422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Web Scraped</a:t>
              </a:r>
            </a:p>
            <a:p>
              <a:pPr algn="ctr"/>
              <a:r>
                <a:rPr lang="en-US" sz="900" dirty="0"/>
                <a:t>Space_web_scrapping.csv</a:t>
              </a:r>
              <a:endParaRPr lang="en-MY" sz="900" dirty="0"/>
            </a:p>
          </p:txBody>
        </p:sp>
        <p:sp>
          <p:nvSpPr>
            <p:cNvPr id="11" name="Rectangle 10">
              <a:extLst>
                <a:ext uri="{FF2B5EF4-FFF2-40B4-BE49-F238E27FC236}">
                  <a16:creationId xmlns:a16="http://schemas.microsoft.com/office/drawing/2014/main" id="{D6786994-7115-4688-9A88-8104D78B3C6C}"/>
                </a:ext>
              </a:extLst>
            </p:cNvPr>
            <p:cNvSpPr/>
            <p:nvPr/>
          </p:nvSpPr>
          <p:spPr>
            <a:xfrm>
              <a:off x="5264598" y="4476142"/>
              <a:ext cx="812800" cy="9550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Data Wrangling</a:t>
              </a:r>
              <a:endParaRPr lang="en-MY" sz="1200" dirty="0"/>
            </a:p>
          </p:txBody>
        </p:sp>
        <p:sp>
          <p:nvSpPr>
            <p:cNvPr id="14" name="Rectangle 13">
              <a:extLst>
                <a:ext uri="{FF2B5EF4-FFF2-40B4-BE49-F238E27FC236}">
                  <a16:creationId xmlns:a16="http://schemas.microsoft.com/office/drawing/2014/main" id="{D9E59EC7-E295-4292-8611-1CFDA98C4F54}"/>
                </a:ext>
              </a:extLst>
            </p:cNvPr>
            <p:cNvSpPr/>
            <p:nvPr/>
          </p:nvSpPr>
          <p:spPr>
            <a:xfrm>
              <a:off x="4969029" y="5757219"/>
              <a:ext cx="1452881" cy="422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CSV 2</a:t>
              </a:r>
            </a:p>
            <a:p>
              <a:pPr algn="ctr"/>
              <a:r>
                <a:rPr lang="en-US" sz="900" dirty="0"/>
                <a:t>Dataset_part2.csv</a:t>
              </a:r>
              <a:endParaRPr lang="en-MY" sz="900" dirty="0"/>
            </a:p>
          </p:txBody>
        </p:sp>
        <p:sp>
          <p:nvSpPr>
            <p:cNvPr id="15" name="Rectangle 14">
              <a:extLst>
                <a:ext uri="{FF2B5EF4-FFF2-40B4-BE49-F238E27FC236}">
                  <a16:creationId xmlns:a16="http://schemas.microsoft.com/office/drawing/2014/main" id="{37D4B869-E42E-42A8-8418-EFD11B3853FD}"/>
                </a:ext>
              </a:extLst>
            </p:cNvPr>
            <p:cNvSpPr/>
            <p:nvPr/>
          </p:nvSpPr>
          <p:spPr>
            <a:xfrm>
              <a:off x="5070629" y="3806365"/>
              <a:ext cx="1341121" cy="422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CSV 1</a:t>
              </a:r>
            </a:p>
            <a:p>
              <a:pPr algn="ctr"/>
              <a:r>
                <a:rPr lang="en-US" sz="900" dirty="0"/>
                <a:t>Dataset_part1.csv</a:t>
              </a:r>
              <a:endParaRPr lang="en-MY" sz="900" dirty="0"/>
            </a:p>
          </p:txBody>
        </p:sp>
        <p:sp>
          <p:nvSpPr>
            <p:cNvPr id="4" name="Arrow: Down 3">
              <a:extLst>
                <a:ext uri="{FF2B5EF4-FFF2-40B4-BE49-F238E27FC236}">
                  <a16:creationId xmlns:a16="http://schemas.microsoft.com/office/drawing/2014/main" id="{B98B738A-BAC5-4790-AE76-886586FC9641}"/>
                </a:ext>
              </a:extLst>
            </p:cNvPr>
            <p:cNvSpPr/>
            <p:nvPr/>
          </p:nvSpPr>
          <p:spPr>
            <a:xfrm>
              <a:off x="1948312" y="4250847"/>
              <a:ext cx="120306" cy="200341"/>
            </a:xfrm>
            <a:prstGeom prst="downArrow">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Arrow: Down 21">
              <a:extLst>
                <a:ext uri="{FF2B5EF4-FFF2-40B4-BE49-F238E27FC236}">
                  <a16:creationId xmlns:a16="http://schemas.microsoft.com/office/drawing/2014/main" id="{472D37E8-9F95-4463-91AF-F35284586BD2}"/>
                </a:ext>
              </a:extLst>
            </p:cNvPr>
            <p:cNvSpPr/>
            <p:nvPr/>
          </p:nvSpPr>
          <p:spPr>
            <a:xfrm>
              <a:off x="1938724" y="5481089"/>
              <a:ext cx="120306" cy="200341"/>
            </a:xfrm>
            <a:prstGeom prst="downArrow">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Arrow: Down 22">
              <a:extLst>
                <a:ext uri="{FF2B5EF4-FFF2-40B4-BE49-F238E27FC236}">
                  <a16:creationId xmlns:a16="http://schemas.microsoft.com/office/drawing/2014/main" id="{F9F4CDB6-DB51-4B00-9A6C-C64511195DA6}"/>
                </a:ext>
              </a:extLst>
            </p:cNvPr>
            <p:cNvSpPr/>
            <p:nvPr/>
          </p:nvSpPr>
          <p:spPr>
            <a:xfrm>
              <a:off x="3876862" y="5514828"/>
              <a:ext cx="120306" cy="200341"/>
            </a:xfrm>
            <a:prstGeom prst="downArrow">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Arrow: Down 23">
              <a:extLst>
                <a:ext uri="{FF2B5EF4-FFF2-40B4-BE49-F238E27FC236}">
                  <a16:creationId xmlns:a16="http://schemas.microsoft.com/office/drawing/2014/main" id="{503FA2FD-8DD9-428B-B53F-3544590A020C}"/>
                </a:ext>
              </a:extLst>
            </p:cNvPr>
            <p:cNvSpPr/>
            <p:nvPr/>
          </p:nvSpPr>
          <p:spPr>
            <a:xfrm>
              <a:off x="5670998" y="5554157"/>
              <a:ext cx="120306" cy="200341"/>
            </a:xfrm>
            <a:prstGeom prst="downArrow">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Down 25">
              <a:extLst>
                <a:ext uri="{FF2B5EF4-FFF2-40B4-BE49-F238E27FC236}">
                  <a16:creationId xmlns:a16="http://schemas.microsoft.com/office/drawing/2014/main" id="{D0FFEECD-8343-494E-A08E-C9E198CA04E6}"/>
                </a:ext>
              </a:extLst>
            </p:cNvPr>
            <p:cNvSpPr/>
            <p:nvPr/>
          </p:nvSpPr>
          <p:spPr>
            <a:xfrm>
              <a:off x="3858391" y="4250847"/>
              <a:ext cx="120306" cy="200341"/>
            </a:xfrm>
            <a:prstGeom prst="downArrow">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Arrow: Down 26">
              <a:extLst>
                <a:ext uri="{FF2B5EF4-FFF2-40B4-BE49-F238E27FC236}">
                  <a16:creationId xmlns:a16="http://schemas.microsoft.com/office/drawing/2014/main" id="{D4CDDEAC-AEC8-401A-AB6B-39E3E8F9B232}"/>
                </a:ext>
              </a:extLst>
            </p:cNvPr>
            <p:cNvSpPr/>
            <p:nvPr/>
          </p:nvSpPr>
          <p:spPr>
            <a:xfrm>
              <a:off x="5658761" y="4249498"/>
              <a:ext cx="120306" cy="200341"/>
            </a:xfrm>
            <a:prstGeom prst="downArrow">
              <a:avLst/>
            </a:prstGeom>
            <a:solidFill>
              <a:srgbClr val="1216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3" name="Star: 8 Points 32">
            <a:extLst>
              <a:ext uri="{FF2B5EF4-FFF2-40B4-BE49-F238E27FC236}">
                <a16:creationId xmlns:a16="http://schemas.microsoft.com/office/drawing/2014/main" id="{EE237016-99BE-49CD-A90E-D2FCEE58DEA2}"/>
              </a:ext>
            </a:extLst>
          </p:cNvPr>
          <p:cNvSpPr/>
          <p:nvPr/>
        </p:nvSpPr>
        <p:spPr>
          <a:xfrm>
            <a:off x="3208559" y="3762730"/>
            <a:ext cx="351799" cy="328557"/>
          </a:xfrm>
          <a:prstGeom prst="star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a:t>
            </a:r>
            <a:endParaRPr lang="en-MY" dirty="0"/>
          </a:p>
        </p:txBody>
      </p:sp>
      <p:sp>
        <p:nvSpPr>
          <p:cNvPr id="34" name="Star: 8 Points 33">
            <a:extLst>
              <a:ext uri="{FF2B5EF4-FFF2-40B4-BE49-F238E27FC236}">
                <a16:creationId xmlns:a16="http://schemas.microsoft.com/office/drawing/2014/main" id="{755A940D-486A-4399-A577-58DF211E43B3}"/>
              </a:ext>
            </a:extLst>
          </p:cNvPr>
          <p:cNvSpPr/>
          <p:nvPr/>
        </p:nvSpPr>
        <p:spPr>
          <a:xfrm>
            <a:off x="5069792" y="3750851"/>
            <a:ext cx="351799" cy="328557"/>
          </a:xfrm>
          <a:prstGeom prst="star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n-MY" dirty="0"/>
          </a:p>
        </p:txBody>
      </p:sp>
      <p:sp>
        <p:nvSpPr>
          <p:cNvPr id="35" name="Star: 8 Points 34">
            <a:extLst>
              <a:ext uri="{FF2B5EF4-FFF2-40B4-BE49-F238E27FC236}">
                <a16:creationId xmlns:a16="http://schemas.microsoft.com/office/drawing/2014/main" id="{FE844B3D-B17C-4DBF-9E30-1B33B343ED41}"/>
              </a:ext>
            </a:extLst>
          </p:cNvPr>
          <p:cNvSpPr/>
          <p:nvPr/>
        </p:nvSpPr>
        <p:spPr>
          <a:xfrm>
            <a:off x="6852818" y="3787683"/>
            <a:ext cx="351799" cy="328557"/>
          </a:xfrm>
          <a:prstGeom prst="star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n-MY"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2" name="Content Placeholder 1">
            <a:extLst>
              <a:ext uri="{FF2B5EF4-FFF2-40B4-BE49-F238E27FC236}">
                <a16:creationId xmlns:a16="http://schemas.microsoft.com/office/drawing/2014/main" id="{52BA89A6-D5D5-4161-8675-02DCDF1C619D}"/>
              </a:ext>
            </a:extLst>
          </p:cNvPr>
          <p:cNvGraphicFramePr>
            <a:graphicFrameLocks noGrp="1"/>
          </p:cNvGraphicFramePr>
          <p:nvPr>
            <p:ph idx="4294967295"/>
            <p:extLst>
              <p:ext uri="{D42A27DB-BD31-4B8C-83A1-F6EECF244321}">
                <p14:modId xmlns:p14="http://schemas.microsoft.com/office/powerpoint/2010/main" val="4013827232"/>
              </p:ext>
            </p:extLst>
          </p:nvPr>
        </p:nvGraphicFramePr>
        <p:xfrm>
          <a:off x="6027811" y="1674379"/>
          <a:ext cx="5147120" cy="4256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data are available at the API endpoint: </a:t>
            </a:r>
            <a:r>
              <a:rPr lang="en-US" sz="2200" dirty="0">
                <a:solidFill>
                  <a:schemeClr val="accent3">
                    <a:lumMod val="25000"/>
                  </a:schemeClr>
                </a:solidFill>
                <a:latin typeface="Abadi" panose="020B0604020104020204" pitchFamily="34" charset="0"/>
                <a:hlinkClick r:id="rId9"/>
              </a:rPr>
              <a:t>https://api.spacexdata.com/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was extracted from the response from the API and loaded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later analysis.</a:t>
            </a:r>
          </a:p>
          <a:p>
            <a:pPr>
              <a:lnSpc>
                <a:spcPct val="100000"/>
              </a:lnSpc>
              <a:spcBef>
                <a:spcPts val="1400"/>
              </a:spcBef>
            </a:pPr>
            <a:endParaRPr lang="en-US" sz="2200" dirty="0">
              <a:solidFill>
                <a:schemeClr val="accent3">
                  <a:lumMod val="25000"/>
                </a:schemeClr>
              </a:solidFill>
              <a:latin typeface="Abadi"/>
            </a:endParaRPr>
          </a:p>
          <a:p>
            <a:pPr marL="0" indent="0">
              <a:buNone/>
            </a:pPr>
            <a:r>
              <a:rPr lang="en-US" sz="1400" dirty="0" err="1"/>
              <a:t>Github</a:t>
            </a:r>
            <a:r>
              <a:rPr lang="en-US" sz="1400" dirty="0"/>
              <a:t> : </a:t>
            </a:r>
            <a:r>
              <a:rPr lang="en-US" sz="1400" dirty="0">
                <a:hlinkClick r:id="rId10"/>
              </a:rPr>
              <a:t>https://github.com/yeefai96/Applied-data-Science-Capstone/blob/c142a60f2062371b9e2fb5cc09ee889476525be3/jupyter-labs-spacex-data-collection-api-bak-2025-02-07-10-34-18Z.ipynb</a:t>
            </a:r>
            <a:endParaRPr lang="en-US" sz="1400" dirty="0"/>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118531"/>
            <a:ext cx="2743200" cy="401638"/>
          </a:xfrm>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28559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SpaceX launch data was scraped from HTML tables on a permanently-linked copy of the SpaceX Wikipedia webpage (</a:t>
            </a:r>
            <a:r>
              <a:rPr lang="en-US" sz="2200" dirty="0">
                <a:solidFill>
                  <a:schemeClr val="accent3">
                    <a:lumMod val="25000"/>
                  </a:schemeClr>
                </a:solidFill>
                <a:latin typeface="Abadi"/>
                <a:hlinkClick r:id="rId3"/>
              </a:rPr>
              <a:t>https://en.Wikipedia.org/wiki/SpaceX</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10" name="Diagram 9">
            <a:extLst>
              <a:ext uri="{FF2B5EF4-FFF2-40B4-BE49-F238E27FC236}">
                <a16:creationId xmlns:a16="http://schemas.microsoft.com/office/drawing/2014/main" id="{78637FE3-7BF3-4521-AB27-C188D8B25098}"/>
              </a:ext>
            </a:extLst>
          </p:cNvPr>
          <p:cNvGraphicFramePr/>
          <p:nvPr>
            <p:extLst>
              <p:ext uri="{D42A27DB-BD31-4B8C-83A1-F6EECF244321}">
                <p14:modId xmlns:p14="http://schemas.microsoft.com/office/powerpoint/2010/main" val="2604635054"/>
              </p:ext>
            </p:extLst>
          </p:nvPr>
        </p:nvGraphicFramePr>
        <p:xfrm>
          <a:off x="6602339" y="1735138"/>
          <a:ext cx="4667250" cy="41579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9E5432E5-18FD-4CF1-8083-896D6B844EA8}"/>
              </a:ext>
            </a:extLst>
          </p:cNvPr>
          <p:cNvSpPr txBox="1"/>
          <p:nvPr/>
        </p:nvSpPr>
        <p:spPr>
          <a:xfrm>
            <a:off x="1104900" y="4648200"/>
            <a:ext cx="4838700" cy="1754326"/>
          </a:xfrm>
          <a:prstGeom prst="rect">
            <a:avLst/>
          </a:prstGeom>
          <a:noFill/>
        </p:spPr>
        <p:txBody>
          <a:bodyPr wrap="square" rtlCol="0">
            <a:spAutoFit/>
          </a:bodyPr>
          <a:lstStyle/>
          <a:p>
            <a:r>
              <a:rPr lang="en-US" dirty="0" err="1"/>
              <a:t>Github</a:t>
            </a:r>
            <a:r>
              <a:rPr lang="en-US" dirty="0"/>
              <a:t>:</a:t>
            </a:r>
          </a:p>
          <a:p>
            <a:r>
              <a:rPr lang="en-MY" dirty="0">
                <a:hlinkClick r:id="rId9"/>
              </a:rPr>
              <a:t>https://github.com/yeefai96/Applied-data-Science-Capstone/blob/c142a60f2062371b9e2fb5cc09ee889476525be3/jupyter-labs-webscraping.ipynb</a:t>
            </a:r>
            <a:endParaRPr lang="en-US" dirty="0"/>
          </a:p>
          <a:p>
            <a:endParaRPr lang="en-MY"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3497</TotalTime>
  <Words>2947</Words>
  <Application>Microsoft Office PowerPoint</Application>
  <PresentationFormat>Widescreen</PresentationFormat>
  <Paragraphs>315</Paragraphs>
  <Slides>46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IBM Plex Mono Text</vt: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yeefai96</cp:lastModifiedBy>
  <cp:revision>234</cp:revision>
  <dcterms:created xsi:type="dcterms:W3CDTF">2021-04-29T18:58:34Z</dcterms:created>
  <dcterms:modified xsi:type="dcterms:W3CDTF">2025-02-17T12:49:46Z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